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1"/>
  </p:notesMasterIdLst>
  <p:sldIdLst>
    <p:sldId id="256" r:id="rId2"/>
    <p:sldId id="259" r:id="rId3"/>
    <p:sldId id="433" r:id="rId4"/>
    <p:sldId id="261" r:id="rId5"/>
    <p:sldId id="434" r:id="rId6"/>
    <p:sldId id="263" r:id="rId7"/>
    <p:sldId id="303" r:id="rId8"/>
    <p:sldId id="262" r:id="rId9"/>
    <p:sldId id="304" r:id="rId10"/>
    <p:sldId id="305" r:id="rId11"/>
    <p:sldId id="323" r:id="rId12"/>
    <p:sldId id="306" r:id="rId13"/>
    <p:sldId id="324" r:id="rId14"/>
    <p:sldId id="273" r:id="rId15"/>
    <p:sldId id="270" r:id="rId16"/>
    <p:sldId id="271" r:id="rId17"/>
    <p:sldId id="272" r:id="rId18"/>
    <p:sldId id="435" r:id="rId19"/>
    <p:sldId id="312" r:id="rId20"/>
    <p:sldId id="313" r:id="rId21"/>
    <p:sldId id="436" r:id="rId22"/>
    <p:sldId id="315" r:id="rId23"/>
    <p:sldId id="314" r:id="rId24"/>
    <p:sldId id="316" r:id="rId25"/>
    <p:sldId id="325" r:id="rId26"/>
    <p:sldId id="326" r:id="rId27"/>
    <p:sldId id="327" r:id="rId28"/>
    <p:sldId id="318" r:id="rId29"/>
    <p:sldId id="437" r:id="rId30"/>
    <p:sldId id="299" r:id="rId31"/>
    <p:sldId id="425" r:id="rId32"/>
    <p:sldId id="426" r:id="rId33"/>
    <p:sldId id="300" r:id="rId34"/>
    <p:sldId id="430" r:id="rId35"/>
    <p:sldId id="427" r:id="rId36"/>
    <p:sldId id="428" r:id="rId37"/>
    <p:sldId id="439" r:id="rId38"/>
    <p:sldId id="438" r:id="rId39"/>
    <p:sldId id="322" r:id="rId40"/>
    <p:sldId id="338" r:id="rId41"/>
    <p:sldId id="321" r:id="rId42"/>
    <p:sldId id="330" r:id="rId43"/>
    <p:sldId id="331" r:id="rId44"/>
    <p:sldId id="332" r:id="rId45"/>
    <p:sldId id="297" r:id="rId46"/>
    <p:sldId id="337" r:id="rId47"/>
    <p:sldId id="328" r:id="rId48"/>
    <p:sldId id="329" r:id="rId49"/>
    <p:sldId id="441" r:id="rId50"/>
    <p:sldId id="440" r:id="rId51"/>
    <p:sldId id="442" r:id="rId52"/>
    <p:sldId id="443" r:id="rId53"/>
    <p:sldId id="445" r:id="rId54"/>
    <p:sldId id="447" r:id="rId55"/>
    <p:sldId id="449" r:id="rId56"/>
    <p:sldId id="448" r:id="rId57"/>
    <p:sldId id="450" r:id="rId58"/>
    <p:sldId id="451" r:id="rId59"/>
    <p:sldId id="343" r:id="rId60"/>
    <p:sldId id="344" r:id="rId61"/>
    <p:sldId id="347" r:id="rId62"/>
    <p:sldId id="348" r:id="rId63"/>
    <p:sldId id="345" r:id="rId64"/>
    <p:sldId id="277" r:id="rId65"/>
    <p:sldId id="404" r:id="rId66"/>
    <p:sldId id="406" r:id="rId67"/>
    <p:sldId id="407" r:id="rId68"/>
    <p:sldId id="408" r:id="rId69"/>
    <p:sldId id="409" r:id="rId70"/>
    <p:sldId id="367" r:id="rId71"/>
    <p:sldId id="376" r:id="rId72"/>
    <p:sldId id="366" r:id="rId73"/>
    <p:sldId id="368" r:id="rId74"/>
    <p:sldId id="369" r:id="rId75"/>
    <p:sldId id="370" r:id="rId76"/>
    <p:sldId id="371" r:id="rId77"/>
    <p:sldId id="372" r:id="rId78"/>
    <p:sldId id="373" r:id="rId79"/>
    <p:sldId id="374" r:id="rId80"/>
    <p:sldId id="397" r:id="rId81"/>
    <p:sldId id="399" r:id="rId82"/>
    <p:sldId id="357" r:id="rId83"/>
    <p:sldId id="452" r:id="rId84"/>
    <p:sldId id="377" r:id="rId85"/>
    <p:sldId id="378" r:id="rId86"/>
    <p:sldId id="359" r:id="rId87"/>
    <p:sldId id="410" r:id="rId88"/>
    <p:sldId id="360" r:id="rId89"/>
    <p:sldId id="361" r:id="rId90"/>
    <p:sldId id="362" r:id="rId91"/>
    <p:sldId id="379" r:id="rId92"/>
    <p:sldId id="390" r:id="rId93"/>
    <p:sldId id="391" r:id="rId94"/>
    <p:sldId id="392" r:id="rId95"/>
    <p:sldId id="393" r:id="rId96"/>
    <p:sldId id="394" r:id="rId97"/>
    <p:sldId id="395" r:id="rId98"/>
    <p:sldId id="396" r:id="rId99"/>
    <p:sldId id="414" r:id="rId100"/>
    <p:sldId id="418" r:id="rId101"/>
    <p:sldId id="419" r:id="rId102"/>
    <p:sldId id="421" r:id="rId103"/>
    <p:sldId id="420" r:id="rId104"/>
    <p:sldId id="382" r:id="rId105"/>
    <p:sldId id="385" r:id="rId106"/>
    <p:sldId id="381" r:id="rId107"/>
    <p:sldId id="401" r:id="rId108"/>
    <p:sldId id="402" r:id="rId109"/>
    <p:sldId id="364" r:id="rId110"/>
    <p:sldId id="403" r:id="rId111"/>
    <p:sldId id="411" r:id="rId112"/>
    <p:sldId id="413" r:id="rId113"/>
    <p:sldId id="412" r:id="rId114"/>
    <p:sldId id="422" r:id="rId115"/>
    <p:sldId id="423" r:id="rId116"/>
    <p:sldId id="455" r:id="rId117"/>
    <p:sldId id="453" r:id="rId118"/>
    <p:sldId id="454" r:id="rId119"/>
    <p:sldId id="260" r:id="rId120"/>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433"/>
            <p14:sldId id="261"/>
            <p14:sldId id="434"/>
            <p14:sldId id="263"/>
            <p14:sldId id="303"/>
            <p14:sldId id="262"/>
            <p14:sldId id="304"/>
            <p14:sldId id="305"/>
            <p14:sldId id="323"/>
            <p14:sldId id="306"/>
            <p14:sldId id="324"/>
            <p14:sldId id="273"/>
            <p14:sldId id="270"/>
            <p14:sldId id="271"/>
            <p14:sldId id="272"/>
            <p14:sldId id="435"/>
            <p14:sldId id="312"/>
            <p14:sldId id="313"/>
            <p14:sldId id="436"/>
            <p14:sldId id="315"/>
            <p14:sldId id="314"/>
            <p14:sldId id="316"/>
            <p14:sldId id="325"/>
            <p14:sldId id="326"/>
            <p14:sldId id="327"/>
            <p14:sldId id="318"/>
            <p14:sldId id="437"/>
            <p14:sldId id="299"/>
            <p14:sldId id="425"/>
            <p14:sldId id="426"/>
            <p14:sldId id="300"/>
            <p14:sldId id="430"/>
            <p14:sldId id="427"/>
            <p14:sldId id="428"/>
            <p14:sldId id="439"/>
            <p14:sldId id="438"/>
            <p14:sldId id="322"/>
            <p14:sldId id="338"/>
            <p14:sldId id="321"/>
            <p14:sldId id="330"/>
            <p14:sldId id="331"/>
            <p14:sldId id="332"/>
            <p14:sldId id="297"/>
            <p14:sldId id="337"/>
            <p14:sldId id="328"/>
            <p14:sldId id="329"/>
            <p14:sldId id="441"/>
            <p14:sldId id="440"/>
            <p14:sldId id="442"/>
            <p14:sldId id="443"/>
            <p14:sldId id="445"/>
            <p14:sldId id="447"/>
            <p14:sldId id="449"/>
            <p14:sldId id="448"/>
            <p14:sldId id="450"/>
            <p14:sldId id="451"/>
            <p14:sldId id="343"/>
            <p14:sldId id="344"/>
            <p14:sldId id="347"/>
            <p14:sldId id="348"/>
            <p14:sldId id="345"/>
            <p14:sldId id="277"/>
            <p14:sldId id="404"/>
            <p14:sldId id="406"/>
            <p14:sldId id="407"/>
            <p14:sldId id="408"/>
            <p14:sldId id="409"/>
            <p14:sldId id="367"/>
            <p14:sldId id="376"/>
            <p14:sldId id="366"/>
            <p14:sldId id="368"/>
            <p14:sldId id="369"/>
            <p14:sldId id="370"/>
            <p14:sldId id="371"/>
            <p14:sldId id="372"/>
            <p14:sldId id="373"/>
            <p14:sldId id="374"/>
            <p14:sldId id="397"/>
            <p14:sldId id="399"/>
            <p14:sldId id="357"/>
            <p14:sldId id="452"/>
            <p14:sldId id="377"/>
            <p14:sldId id="378"/>
            <p14:sldId id="359"/>
            <p14:sldId id="410"/>
            <p14:sldId id="360"/>
            <p14:sldId id="361"/>
            <p14:sldId id="362"/>
            <p14:sldId id="379"/>
            <p14:sldId id="390"/>
            <p14:sldId id="391"/>
            <p14:sldId id="392"/>
            <p14:sldId id="393"/>
            <p14:sldId id="394"/>
            <p14:sldId id="395"/>
            <p14:sldId id="396"/>
            <p14:sldId id="414"/>
            <p14:sldId id="418"/>
            <p14:sldId id="419"/>
            <p14:sldId id="421"/>
            <p14:sldId id="420"/>
            <p14:sldId id="382"/>
            <p14:sldId id="385"/>
            <p14:sldId id="381"/>
            <p14:sldId id="401"/>
            <p14:sldId id="402"/>
            <p14:sldId id="364"/>
            <p14:sldId id="403"/>
            <p14:sldId id="411"/>
            <p14:sldId id="413"/>
            <p14:sldId id="412"/>
            <p14:sldId id="422"/>
            <p14:sldId id="423"/>
            <p14:sldId id="455"/>
            <p14:sldId id="453"/>
            <p14:sldId id="454"/>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9"/>
    <a:srgbClr val="333333"/>
    <a:srgbClr val="FF4F00"/>
    <a:srgbClr val="F7A3A3"/>
    <a:srgbClr val="2F2F2F"/>
    <a:srgbClr val="FFFFFF"/>
    <a:srgbClr val="1F1F1F"/>
    <a:srgbClr val="990033"/>
    <a:srgbClr val="1B2A4F"/>
    <a:srgbClr val="CA7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6283" autoAdjust="0"/>
  </p:normalViewPr>
  <p:slideViewPr>
    <p:cSldViewPr snapToGrid="0">
      <p:cViewPr>
        <p:scale>
          <a:sx n="70" d="100"/>
          <a:sy n="70" d="100"/>
        </p:scale>
        <p:origin x="3390" y="9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23:09:23.729"/>
    </inkml:context>
    <inkml:brush xml:id="br0">
      <inkml:brushProperty name="width" value="0.05" units="cm"/>
      <inkml:brushProperty name="height" value="0.05" units="cm"/>
      <inkml:brushProperty name="color" value="#FF0066"/>
    </inkml:brush>
  </inkml:definitions>
  <inkml:trace contextRef="#ctx0" brushRef="#br0">1 433 24575,'3'-2'0,"0"1"0,0-1 0,0 0 0,0 0 0,0 0 0,-1 0 0,1-1 0,-1 1 0,1-1 0,-1 0 0,0 0 0,0 0 0,0 0 0,2-4 0,3-3 0,15-18 0,1 1 0,30-27 0,-43 44 0,1 1 0,1 0 0,-1 1 0,2 1 0,-1 0 0,1 0 0,0 1 0,17-5 0,-9 3 0,-1 0 0,-1-1 0,37-24 0,-37 21 0,1 1 0,0 1 0,37-14 0,7 3 0,1 4 0,1 2 0,0 3 0,127-6 0,-70 17 0,173 5 0,-273-2 0,-1 0 0,0 2 0,0 1 0,-1 0 0,1 2 0,21 9 0,-32-11 0,0 1 0,-1 0 0,0 0 0,0 1 0,0 1 0,-1 0 0,0 0 0,0 1 0,-1 0 0,0 0 0,-1 1 0,11 17 0,3 9 0,51 104 0,-65-123 0,0 1 0,-2 1 0,0-1 0,-1 1 0,-1-1 0,1 27 0,-8 233 0,1-257 0,-1 0 0,-1-1 0,-1 1 0,-1-1 0,-1 0 0,-1-1 0,0 0 0,-2 0 0,0-1 0,0 0 0,-2-1 0,-19 20 0,-14 29 0,36-49 0,-1-1 0,0 0 0,-16 16 0,6-8 0,2 1 0,0 1 0,2 0 0,1 1 0,1 1 0,2 1 0,-13 36 0,20-53 0,-1 1 0,0-1 0,-1 0 0,0-1 0,0 0 0,-1 0 0,-1-1 0,-15 13 0,-3 4 0,17-13 0,0 1 0,1 0 0,0 1 0,1 0 0,1 1 0,0-1 0,-6 25 0,-2-2 0,11-24 0,0 0 0,1 0 0,1 1 0,0-1 0,0 29 0,5 83 0,1-51 0,-3-59 0,0 0 0,2-1 0,0 1 0,8 30 0,-8-42 0,0 1 0,0 0 0,1-1 0,0 1 0,0-1 0,0 0 0,0 0 0,1 0 0,0 0 0,0-1 0,0 1 0,0-1 0,1 0 0,0 0 0,0-1 0,8 5 0,10 4 0,0-2 0,1 0 0,0-1 0,1-2 0,-1 0 0,1-2 0,1 0 0,-1-2 0,28 0 0,47-2 0,255-5 0,-247-11 0,-70 9 0,55-4 0,-93 10 0,51-1 0,63 6 0,-97-3 0,1 1 0,-1 1 0,0 0 0,0 1 0,-1 1 0,0 1 0,22 12 0,0 3 0,-1 3 0,-1 1 0,-2 1 0,0 2 0,52 60 0,-74-74 0,-1 1 0,-1 0 0,-1 1 0,-1 0 0,0 0 0,-1 1 0,0 0 0,3 22 0,-1 0 0,-1 1 0,3 71 0,-10 164 0,-3-134 0,2-126 0,-1-1 0,-1 1 0,0-1 0,-2 1 0,0-1 0,0 0 0,-1 0 0,-1 0 0,0-1 0,-2 0 0,1 0 0,-17 22 0,7-15 0,-2 0 0,0 0 0,-1-2 0,-1-1 0,-1 0 0,-32 19 0,43-29 0,-2 0 0,1-2 0,-1 1 0,0-1 0,0-1 0,-1-1 0,1 0 0,-1 0 0,-23 2 0,35-6 0,0-1 0,1 1 0,-1-1 0,0 0 0,1 1 0,-1-1 0,0 0 0,1 0 0,-1 0 0,1 0 0,-1 0 0,1-1 0,0 1 0,-1 0 0,1-1 0,0 1 0,0-1 0,0 1 0,0-1 0,0 1 0,0-1 0,0 0 0,1 1 0,-1-1 0,1 0 0,-1 0 0,1 0 0,0 1 0,-1-4 0,-1-61 0,2 53 0,5-116 0,-4 325 0,-1-192 0,0 0 0,0 0 0,0 0 0,1 1 0,0-1 0,-1 0 0,1 0 0,1 0 0,-1 0 0,0 0 0,1 0 0,0 0 0,0-1 0,0 1 0,1-1 0,-1 1 0,1-1 0,-1 0 0,5 3 0,-2-2 0,0-1 0,0 0 0,1 0 0,0-1 0,-1 0 0,1 0 0,0 0 0,0-1 0,0 1 0,0-1 0,0-1 0,11 1 0,152-4 127,-56-1-1619,-85 4-5334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01/02/2024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s.javascript.info/websocke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s.javascript.info/server-sent-even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Hola buenos días a todos! Empezamos el día con buen pie es temprano, pero bueno espero que os haya dado tiempo para poder tomaros un café, desayunar tranquilamente y nada ahora a disfrutar de este ratito que tenemos juntos para poder comentar y ver las cosas que presento en este curso, así que pues nada bienvenidos al curso de análisis de estrategias para la comunicación en tiempo real en aplicaciones con arquitectura cliente servidor.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a:t>
            </a:fld>
            <a:endParaRPr lang="es-ES" dirty="0"/>
          </a:p>
        </p:txBody>
      </p:sp>
    </p:spTree>
    <p:extLst>
      <p:ext uri="{BB962C8B-B14F-4D97-AF65-F5344CB8AC3E}">
        <p14:creationId xmlns:p14="http://schemas.microsoft.com/office/powerpoint/2010/main" val="1279447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técnica no tiene un creador específico ya que se desarrolló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 y analizaremos un poco más el código y un proyecto de prueba.</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 algo que nos hace estar consumiendo ahí unos recursos innecesariamente ya que si el servidor no tiene datos disponibles con frecuencia lo que va ocurriendo es que las peticiones tienen </a:t>
            </a:r>
            <a:r>
              <a:rPr lang="es-ES" dirty="0" err="1"/>
              <a:t>timeouts</a:t>
            </a:r>
            <a:r>
              <a:rPr lang="es-ES" dirty="0"/>
              <a:t> y en caso de ocurrir esto inmediatamente se levanta otra petición hacia el server y esto empieza a acarearnos una gran cantidad de tráfico HTTP innecesario con todo lo que esto nos conlleva. </a:t>
            </a:r>
          </a:p>
          <a:p>
            <a:r>
              <a:rPr lang="es-ES" dirty="0"/>
              <a:t>Lo dicho un poco más adelante profundizaremos en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desarrollo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Lo más destacable de esta tecnología es que es unidireccional desde un servidor al cliente, es decir, el servidor se puede comunicar con el cliente cuando le resulte necesario . Esto según como se mire puede ser una ventaja o desventaja. Pero la idea con esto es valorar qué es lo que buscamos en nuestra aplicación y decidir si esta es la </a:t>
            </a:r>
            <a:r>
              <a:rPr lang="es-ES" dirty="0" err="1"/>
              <a:t>tencologia</a:t>
            </a:r>
            <a:r>
              <a:rPr lang="es-ES" dirty="0"/>
              <a:t> más adecuada a utilizar según la casuística que requiramos.</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 En caso de ser así, esta tecnología entonces fuese perfecta para ese tipo de implementaciones y por ellos no lo consideraríamos una desventaja. Y la otra desventaja estaría relacionada con el uso del protocolo de HTTP ya que si hay algún fallo en la red podríamos tener perdida de información. Lo dicho, más adelante profundizaremos más en ella, pero por ahora nos ponemos un poco en contexto.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err="1">
                <a:solidFill>
                  <a:srgbClr val="E3E3E3"/>
                </a:solidFill>
                <a:effectLst/>
                <a:latin typeface="Google Sans"/>
              </a:rPr>
              <a:t>Websocket</a:t>
            </a:r>
            <a:r>
              <a:rPr lang="es-ES" b="0" i="0" dirty="0">
                <a:solidFill>
                  <a:srgbClr val="E3E3E3"/>
                </a:solidFill>
                <a:effectLst/>
                <a:latin typeface="Google Sans"/>
              </a:rPr>
              <a:t>, el mismo Ian </a:t>
            </a:r>
            <a:r>
              <a:rPr lang="es-ES" b="0" i="0" dirty="0" err="1">
                <a:solidFill>
                  <a:srgbClr val="E3E3E3"/>
                </a:solidFill>
                <a:effectLst/>
                <a:latin typeface="Google Sans"/>
              </a:rPr>
              <a:t>Hickson</a:t>
            </a:r>
            <a:r>
              <a:rPr lang="es-ES" b="0" i="0" dirty="0">
                <a:solidFill>
                  <a:srgbClr val="E3E3E3"/>
                </a:solidFill>
                <a:effectLst/>
                <a:latin typeface="Google Sans"/>
              </a:rPr>
              <a:t> (que hemos visto en la </a:t>
            </a:r>
            <a:r>
              <a:rPr lang="es-ES" b="0" i="0" dirty="0" err="1">
                <a:solidFill>
                  <a:srgbClr val="E3E3E3"/>
                </a:solidFill>
                <a:effectLst/>
                <a:latin typeface="Google Sans"/>
              </a:rPr>
              <a:t>diapositiv</a:t>
            </a:r>
            <a:r>
              <a:rPr lang="es-ES" b="0" i="0" dirty="0">
                <a:solidFill>
                  <a:srgbClr val="E3E3E3"/>
                </a:solidFill>
                <a:effectLst/>
                <a:latin typeface="Google Sans"/>
              </a:rPr>
              <a:t> anterior)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a:t>
            </a:r>
            <a:r>
              <a:rPr lang="es-ES" b="0" i="0" dirty="0" err="1">
                <a:solidFill>
                  <a:srgbClr val="E3E3E3"/>
                </a:solidFill>
                <a:effectLst/>
                <a:latin typeface="Google Sans"/>
              </a:rPr>
              <a:t>servidor.ya</a:t>
            </a:r>
            <a:r>
              <a:rPr lang="es-ES" b="0" i="0" dirty="0">
                <a:solidFill>
                  <a:srgbClr val="E3E3E3"/>
                </a:solidFill>
                <a:effectLst/>
                <a:latin typeface="Google Sans"/>
              </a:rPr>
              <a:t> que la comunicación con server </a:t>
            </a:r>
            <a:r>
              <a:rPr lang="es-ES" b="0" i="0" dirty="0" err="1">
                <a:solidFill>
                  <a:srgbClr val="E3E3E3"/>
                </a:solidFill>
                <a:effectLst/>
                <a:latin typeface="Google Sans"/>
              </a:rPr>
              <a:t>send</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 no nos lo permitía y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a:t>
            </a:r>
            <a:r>
              <a:rPr lang="es-ES" b="0" i="0" dirty="0" err="1">
                <a:solidFill>
                  <a:srgbClr val="E3E3E3"/>
                </a:solidFill>
                <a:effectLst/>
                <a:latin typeface="Google Sans"/>
              </a:rPr>
              <a:t>aydando</a:t>
            </a:r>
            <a:r>
              <a:rPr lang="es-ES" b="0" i="0" dirty="0">
                <a:solidFill>
                  <a:srgbClr val="E3E3E3"/>
                </a:solidFill>
                <a:effectLst/>
                <a:latin typeface="Google Sans"/>
              </a:rPr>
              <a:t>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nos garantiza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 Pero bueno, era por sacarle alguna pega, porque la implementación es bastante interesante y nos ofrece muy buenas características y casi compatibilidad absoluta con los navegadores recientes.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Ahora nos centraremos a hablar de </a:t>
            </a:r>
            <a:r>
              <a:rPr lang="es-ES" dirty="0" err="1"/>
              <a:t>SignalR</a:t>
            </a:r>
            <a:r>
              <a:rPr lang="es-ES" dirty="0"/>
              <a:t>. </a:t>
            </a:r>
            <a:r>
              <a:rPr lang="es-ES" b="0" i="0" dirty="0" err="1">
                <a:solidFill>
                  <a:srgbClr val="D1D5DB"/>
                </a:solidFill>
                <a:effectLst/>
                <a:latin typeface="Söhne"/>
              </a:rPr>
              <a:t>SignalR</a:t>
            </a:r>
            <a:r>
              <a:rPr lang="es-ES" b="0" i="0" dirty="0">
                <a:solidFill>
                  <a:srgbClr val="D1D5DB"/>
                </a:solidFill>
                <a:effectLst/>
                <a:latin typeface="Söhne"/>
              </a:rPr>
              <a:t> es una biblioteca de software desarrollada por Microsoft que facilita la creación de aplicaciones web en tiempo real. Fue lanzada por primera vez en 2013 y ha experimentado actualizaciones continuas desde entonces para agregar nuevas características y mejoras. La principal fortaleza de </a:t>
            </a:r>
            <a:r>
              <a:rPr lang="es-ES" b="0" i="0" dirty="0" err="1">
                <a:solidFill>
                  <a:srgbClr val="D1D5DB"/>
                </a:solidFill>
                <a:effectLst/>
                <a:latin typeface="Söhne"/>
              </a:rPr>
              <a:t>SignalR</a:t>
            </a:r>
            <a:r>
              <a:rPr lang="es-ES" b="0" i="0" dirty="0">
                <a:solidFill>
                  <a:srgbClr val="D1D5DB"/>
                </a:solidFill>
                <a:effectLst/>
                <a:latin typeface="Söhne"/>
              </a:rPr>
              <a:t> radica en su capacidad para proporcionar comunicación bidireccional en tiempo real entre el servidor y los clientes de una aplicación web.</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compatibilidad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 ya que al ser una librería deberemos conocer aquellos métodos y propiedades que nos proporciona para poder utilizarla correctamente y sacarle el máximo partido a todas las funcionalidades que nos ofrece.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 Tenemos chats como </a:t>
            </a:r>
            <a:r>
              <a:rPr lang="es-ES" dirty="0" err="1"/>
              <a:t>Slack</a:t>
            </a:r>
            <a:r>
              <a:rPr lang="es-ES" dirty="0"/>
              <a:t>, </a:t>
            </a:r>
            <a:r>
              <a:rPr lang="es-ES" dirty="0" err="1"/>
              <a:t>Teams</a:t>
            </a:r>
            <a:r>
              <a:rPr lang="es-ES" dirty="0"/>
              <a:t>, </a:t>
            </a:r>
            <a:r>
              <a:rPr lang="es-ES" dirty="0" err="1"/>
              <a:t>Whatssap</a:t>
            </a:r>
            <a:r>
              <a:rPr lang="es-ES" dirty="0"/>
              <a:t>, estos tienes grupos o canales donde se distribuye información a usuarios específicos, notificaciones en tiempo real de sucesos como reuniones o recepción de nuevos mensajes… </a:t>
            </a:r>
            <a:r>
              <a:rPr lang="es-ES" dirty="0" err="1"/>
              <a:t>etc</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14</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podemos ver juegos en línea, en los cuales personas de diferentes partes del mundo pueden conectarse y comunicarse entre ellas e interactuar en una dinámica de juego….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15</a:t>
            </a:fld>
            <a:endParaRPr lang="es-ES"/>
          </a:p>
        </p:txBody>
      </p:sp>
    </p:spTree>
    <p:extLst>
      <p:ext uri="{BB962C8B-B14F-4D97-AF65-F5344CB8AC3E}">
        <p14:creationId xmlns:p14="http://schemas.microsoft.com/office/powerpoint/2010/main" val="158250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es posible que muchas herramientas de </a:t>
            </a:r>
            <a:r>
              <a:rPr lang="es-ES" dirty="0" err="1"/>
              <a:t>streaming</a:t>
            </a:r>
            <a:r>
              <a:rPr lang="es-ES" dirty="0"/>
              <a:t> de video no utilicen como tal alguna de las tecnologías mencionadas anteriormente, sí que es posible que se utilicen por ejemplo </a:t>
            </a:r>
            <a:r>
              <a:rPr lang="es-ES" dirty="0" err="1"/>
              <a:t>websockets</a:t>
            </a:r>
            <a:r>
              <a:rPr lang="es-ES" dirty="0"/>
              <a:t> para transmitir datos </a:t>
            </a:r>
            <a:r>
              <a:rPr lang="es-ES" dirty="0" err="1"/>
              <a:t>multimendia</a:t>
            </a:r>
            <a:r>
              <a:rPr lang="es-ES" dirty="0"/>
              <a:t> o se utilicen alguna que otra de las </a:t>
            </a:r>
            <a:r>
              <a:rPr lang="es-ES" dirty="0" err="1"/>
              <a:t>tecnologias</a:t>
            </a:r>
            <a:r>
              <a:rPr lang="es-ES" dirty="0"/>
              <a:t> que hemos mencionado como para por ejemplo controlar las notificaciones de la plataforma o para la comunicación entre los oyentes a través del chat que utilizan estas plataformas de videos en directo…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16</a:t>
            </a:fld>
            <a:endParaRPr lang="es-ES"/>
          </a:p>
        </p:txBody>
      </p:sp>
    </p:spTree>
    <p:extLst>
      <p:ext uri="{BB962C8B-B14F-4D97-AF65-F5344CB8AC3E}">
        <p14:creationId xmlns:p14="http://schemas.microsoft.com/office/powerpoint/2010/main" val="3874838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otro caso común de aplicaciones que necesitan un refresco de datos casi instantáneo de la información es por ejemplo las web del estado de las divisas en tiempo real, gráficos de acciones en bolsa y derivados de esto.</a:t>
            </a:r>
          </a:p>
          <a:p>
            <a:endParaRPr lang="es-ES" dirty="0"/>
          </a:p>
          <a:p>
            <a:r>
              <a:rPr lang="es-ES" dirty="0"/>
              <a:t>Al final, nosotros vemos como las </a:t>
            </a:r>
            <a:r>
              <a:rPr lang="es-ES" dirty="0" err="1"/>
              <a:t>tecnologias</a:t>
            </a:r>
            <a:r>
              <a:rPr lang="es-ES" dirty="0"/>
              <a:t> de tiempo real como lo que son, </a:t>
            </a:r>
            <a:r>
              <a:rPr lang="es-ES" dirty="0" err="1"/>
              <a:t>tecnologias</a:t>
            </a:r>
            <a:r>
              <a:rPr lang="es-ES" dirty="0"/>
              <a:t> y herramientas que nos facilitan la resolución de unas lógicas de negocio especificas o como implementaciones a un requisito en especifico. Pero esto va un poco más haya porque gracias a esto se pueden llegar a crear aplicaciones que ofrezcan servicios realmente útiles y que eso conlleve a generar una serie de beneficios económicos muy altos. </a:t>
            </a:r>
          </a:p>
          <a:p>
            <a:endParaRPr lang="es-ES" dirty="0"/>
          </a:p>
          <a:p>
            <a:r>
              <a:rPr lang="es-ES" dirty="0"/>
              <a:t>Es decir, se han visto webs que con algo tan sencillo de poder comunicarse así de rápido con personas que pueden estar a la otra parte del mundo han generado beneficios millonarios.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3031895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esta parte del curso vamos a focalizarnos en los diferentes modelos de comunicación y primero hablaremos de Long </a:t>
            </a:r>
            <a:r>
              <a:rPr lang="es-ES" dirty="0" err="1"/>
              <a:t>Polling</a:t>
            </a:r>
            <a:endParaRPr dirty="0"/>
          </a:p>
        </p:txBody>
      </p:sp>
    </p:spTree>
    <p:extLst>
      <p:ext uri="{BB962C8B-B14F-4D97-AF65-F5344CB8AC3E}">
        <p14:creationId xmlns:p14="http://schemas.microsoft.com/office/powerpoint/2010/main" val="3776464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LongPolling</a:t>
            </a:r>
            <a:r>
              <a:rPr lang="es-ES" dirty="0"/>
              <a:t> o sondeo largo es como la </a:t>
            </a:r>
            <a:r>
              <a:rPr lang="es-ES" dirty="0" err="1"/>
              <a:t>formamás</a:t>
            </a:r>
            <a:r>
              <a:rPr lang="es-ES" dirty="0"/>
              <a:t> sencilla de tener una conexión persistente con el servidor. No utiliza ningún protocolo específico ni librería ni nada adicional, se consigue con tan solo manipulando el protocolo HTTP de una manera en concreto.</a:t>
            </a:r>
          </a:p>
          <a:p>
            <a:r>
              <a:rPr lang="es-ES" dirty="0"/>
              <a:t>El flujo consiste como lo que vemos en la imagen de más abajo, tenemos el navegador y ser servidor, de manera de que estos se comunican con una solicitud HTTP. Esta solicitud se queda “</a:t>
            </a:r>
            <a:r>
              <a:rPr lang="es-ES" dirty="0" err="1"/>
              <a:t>pending</a:t>
            </a:r>
            <a:r>
              <a:rPr lang="es-ES" dirty="0"/>
              <a:t>” es decir a la espera de datos, hasta que el servidor le ofrece una respuesta. Esta respuesta resuelve dicha petición HTTP e inmediatamente abre otra.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19</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ponernos a tope con la materia me encantaría presentarme, soy Stella esparza , es posible que a alguno le suene mi nombre, soy ingeniera informática especializada en la rama de software y mi trayectoria profesional se base en desarrollo de aplicaciones web en el área de innovación de software en iti.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Si se diese el caso de que mientras la petición está “</a:t>
            </a:r>
            <a:r>
              <a:rPr lang="es-ES" dirty="0" err="1"/>
              <a:t>pending</a:t>
            </a:r>
            <a:r>
              <a:rPr lang="es-ES" dirty="0"/>
              <a:t>” se perdiese la conexión o se colgase se cierra la solicitud y espera muy pocos segundos para volver a lanzar otra de nuevo y retomarla.</a:t>
            </a:r>
          </a:p>
          <a:p>
            <a:pPr algn="l"/>
            <a:r>
              <a:rPr lang="es-ES" dirty="0"/>
              <a:t>Aquí debemos de tener en cuenta de que el servidor debe ser capaz de </a:t>
            </a:r>
            <a:r>
              <a:rPr lang="es-ES" dirty="0" err="1"/>
              <a:t>mantener</a:t>
            </a:r>
            <a:r>
              <a:rPr lang="es-ES" sz="1200" b="1" dirty="0" err="1">
                <a:solidFill>
                  <a:schemeClr val="bg1"/>
                </a:solidFill>
              </a:rPr>
              <a:t>muchas</a:t>
            </a:r>
            <a:r>
              <a:rPr lang="es-ES" sz="1200" b="1" dirty="0">
                <a:solidFill>
                  <a:schemeClr val="bg1"/>
                </a:solidFill>
              </a:rPr>
              <a:t> conexiones pendientes</a:t>
            </a:r>
            <a:r>
              <a:rPr lang="es-ES" sz="1200" dirty="0">
                <a:solidFill>
                  <a:schemeClr val="bg1"/>
                </a:solidFill>
              </a:rPr>
              <a:t>. Algunas arquitecturas de servidor ejecutan un proceso por conexión, resultado es que habrá tantos procesos como </a:t>
            </a:r>
            <a:r>
              <a:rPr lang="es-ES" sz="1200" b="0" i="0" dirty="0">
                <a:solidFill>
                  <a:schemeClr val="bg1"/>
                </a:solidFill>
                <a:effectLst/>
              </a:rPr>
              <a:t>conexiones, y cada proceso requiere bastante memoria. Demasiadas conexiones la consumirán toda.</a:t>
            </a:r>
          </a:p>
          <a:p>
            <a:pPr algn="l"/>
            <a:r>
              <a:rPr lang="es-ES" sz="1200" dirty="0">
                <a:solidFill>
                  <a:schemeClr val="bg1"/>
                </a:solidFill>
              </a:rPr>
              <a:t>Este suele ser el caso de los </a:t>
            </a:r>
            <a:r>
              <a:rPr lang="es-ES" sz="1200" dirty="0" err="1">
                <a:solidFill>
                  <a:schemeClr val="bg1"/>
                </a:solidFill>
              </a:rPr>
              <a:t>backends</a:t>
            </a:r>
            <a:r>
              <a:rPr lang="es-ES" sz="1200" dirty="0">
                <a:solidFill>
                  <a:schemeClr val="bg1"/>
                </a:solidFill>
              </a:rPr>
              <a:t> escritos en lenguajes como PHP y Ruby.</a:t>
            </a:r>
          </a:p>
          <a:p>
            <a:pPr algn="l"/>
            <a:r>
              <a:rPr lang="es-ES" sz="1200" b="0" i="0" dirty="0">
                <a:solidFill>
                  <a:schemeClr val="bg1"/>
                </a:solidFill>
                <a:effectLst/>
              </a:rPr>
              <a:t>Los servidores escritos con Node.js generalmente no tienen este problema.</a:t>
            </a:r>
          </a:p>
          <a:p>
            <a:pPr algn="l"/>
            <a:r>
              <a:rPr lang="es-ES" b="0" i="0" dirty="0">
                <a:solidFill>
                  <a:srgbClr val="E2E3E7"/>
                </a:solidFill>
                <a:effectLst/>
                <a:latin typeface="BlinkMacSystemFont"/>
              </a:rPr>
              <a:t>Dicho esto, no es un problema del lenguaje sino de la implementación. La mayoría de los lenguajes modernos, incluyendo PHP y Ruby, permiten la implementación de un </a:t>
            </a:r>
            <a:r>
              <a:rPr lang="es-ES" b="0" i="0" dirty="0" err="1">
                <a:solidFill>
                  <a:srgbClr val="E2E3E7"/>
                </a:solidFill>
                <a:effectLst/>
                <a:latin typeface="BlinkMacSystemFont"/>
              </a:rPr>
              <a:t>backend</a:t>
            </a:r>
            <a:r>
              <a:rPr lang="es-ES" b="0" i="0" dirty="0">
                <a:solidFill>
                  <a:srgbClr val="E2E3E7"/>
                </a:solidFill>
                <a:effectLst/>
                <a:latin typeface="BlinkMacSystemFont"/>
              </a:rPr>
              <a:t> adecuado. Así que antes de elegir esta implementación para comunicación en tiempo real debemos asegurarnos de que la arquitectura del servidor funcione bien con múltiples conexione simultáneas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20</a:t>
            </a:fld>
            <a:endParaRPr lang="es-ES"/>
          </a:p>
        </p:txBody>
      </p:sp>
    </p:spTree>
    <p:extLst>
      <p:ext uri="{BB962C8B-B14F-4D97-AF65-F5344CB8AC3E}">
        <p14:creationId xmlns:p14="http://schemas.microsoft.com/office/powerpoint/2010/main" val="397151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2E3E7"/>
                </a:solidFill>
                <a:effectLst/>
                <a:latin typeface="BlinkMacSystemFont"/>
              </a:rPr>
              <a:t>El sondeo largo funciona muy bien en situaciones en las que los mensajes son escasos.</a:t>
            </a:r>
          </a:p>
          <a:p>
            <a:pPr algn="l"/>
            <a:r>
              <a:rPr lang="es-ES" b="0" i="0" dirty="0">
                <a:solidFill>
                  <a:srgbClr val="E2E3E7"/>
                </a:solidFill>
                <a:effectLst/>
                <a:latin typeface="BlinkMacSystemFont"/>
              </a:rPr>
              <a:t>Pero si los mensajes llegan con mucha frecuencia, entonces el gráfico de arriba, mensajes solicitados/recibidos, se vuelve en forma de “diente de sierra”.</a:t>
            </a:r>
          </a:p>
          <a:p>
            <a:pPr algn="l"/>
            <a:r>
              <a:rPr lang="es-ES" b="0" i="0" dirty="0">
                <a:solidFill>
                  <a:srgbClr val="E2E3E7"/>
                </a:solidFill>
                <a:effectLst/>
                <a:latin typeface="BlinkMacSystemFont"/>
              </a:rPr>
              <a:t>Cada mensaje es una solicitud separada: provista de encabezados, sobrecarga de autenticación, etc.</a:t>
            </a:r>
          </a:p>
          <a:p>
            <a:pPr algn="l"/>
            <a:r>
              <a:rPr lang="es-ES" b="0" i="0" dirty="0">
                <a:solidFill>
                  <a:srgbClr val="E2E3E7"/>
                </a:solidFill>
                <a:effectLst/>
                <a:latin typeface="BlinkMacSystemFont"/>
              </a:rPr>
              <a:t>En este caso se prefieren otros métodos, como </a:t>
            </a:r>
            <a:r>
              <a:rPr lang="es-ES" b="0" i="0" u="none" strike="noStrike" dirty="0" err="1">
                <a:solidFill>
                  <a:srgbClr val="E2E3E7"/>
                </a:solidFill>
                <a:effectLst/>
                <a:latin typeface="BlinkMacSystemFont"/>
                <a:hlinkClick r:id="rId3"/>
              </a:rPr>
              <a:t>Websocket</a:t>
            </a:r>
            <a:r>
              <a:rPr lang="es-ES" b="0" i="0" dirty="0">
                <a:solidFill>
                  <a:srgbClr val="E2E3E7"/>
                </a:solidFill>
                <a:effectLst/>
                <a:latin typeface="BlinkMacSystemFont"/>
              </a:rPr>
              <a:t>, o </a:t>
            </a:r>
            <a:r>
              <a:rPr lang="es-ES" b="0" i="0" u="none" strike="noStrike" dirty="0">
                <a:solidFill>
                  <a:srgbClr val="E2E3E7"/>
                </a:solidFill>
                <a:effectLst/>
                <a:latin typeface="BlinkMacSystemFont"/>
                <a:hlinkClick r:id="rId4"/>
              </a:rPr>
              <a:t>SSE</a:t>
            </a:r>
            <a:r>
              <a:rPr lang="es-ES" b="0" i="0" dirty="0">
                <a:solidFill>
                  <a:srgbClr val="E2E3E7"/>
                </a:solidFill>
                <a:effectLst/>
                <a:latin typeface="BlinkMacSystemFont"/>
              </a:rPr>
              <a:t> (Eventos enviados por el servidor).</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21</a:t>
            </a:fld>
            <a:endParaRPr lang="es-ES"/>
          </a:p>
        </p:txBody>
      </p:sp>
    </p:spTree>
    <p:extLst>
      <p:ext uri="{BB962C8B-B14F-4D97-AF65-F5344CB8AC3E}">
        <p14:creationId xmlns:p14="http://schemas.microsoft.com/office/powerpoint/2010/main" val="3101342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 creado un pequeño proyecto para que podamos ver cómo funciona esta tecnología, en este caso lo he implementado un pequeño chat con Angular en su versión 17, utilizando la librería de componentes de </a:t>
            </a:r>
            <a:r>
              <a:rPr lang="es-ES" dirty="0" err="1"/>
              <a:t>devextreme</a:t>
            </a:r>
            <a:r>
              <a:rPr lang="es-ES" dirty="0"/>
              <a:t>. Y bueno he creado un pequeño server en </a:t>
            </a:r>
            <a:r>
              <a:rPr lang="es-ES" dirty="0" err="1"/>
              <a:t>express</a:t>
            </a:r>
            <a:r>
              <a:rPr lang="es-ES" dirty="0"/>
              <a:t>. La forma de arrancar cada uno de ellos proyectos es por ejemplo abriendo el visual </a:t>
            </a:r>
            <a:r>
              <a:rPr lang="es-ES" dirty="0" err="1"/>
              <a:t>studio</a:t>
            </a:r>
            <a:r>
              <a:rPr lang="es-ES" dirty="0"/>
              <a:t> </a:t>
            </a:r>
            <a:r>
              <a:rPr lang="es-ES" dirty="0" err="1"/>
              <a:t>code</a:t>
            </a:r>
            <a:r>
              <a:rPr lang="es-ES" dirty="0"/>
              <a:t>.</a:t>
            </a:r>
          </a:p>
          <a:p>
            <a:r>
              <a:rPr lang="es-ES" dirty="0"/>
              <a:t>Como primer paso lanzaremos un </a:t>
            </a:r>
            <a:r>
              <a:rPr lang="es-ES" dirty="0" err="1"/>
              <a:t>npm</a:t>
            </a:r>
            <a:r>
              <a:rPr lang="es-ES" dirty="0"/>
              <a:t> </a:t>
            </a:r>
            <a:r>
              <a:rPr lang="es-ES" dirty="0" err="1"/>
              <a:t>install</a:t>
            </a:r>
            <a:r>
              <a:rPr lang="es-ES" dirty="0"/>
              <a:t> para que se instale cualquier dependencia que haya en el proyecto como por ejemplo para los componentes y luego  con dos terminales abiertas y en una arrancaremos el proyecto de angular haciendo un </a:t>
            </a:r>
            <a:r>
              <a:rPr lang="es-ES" dirty="0" err="1"/>
              <a:t>npm</a:t>
            </a:r>
            <a:r>
              <a:rPr lang="es-ES" dirty="0"/>
              <a:t> run </a:t>
            </a:r>
            <a:r>
              <a:rPr lang="es-ES" dirty="0" err="1"/>
              <a:t>start</a:t>
            </a:r>
            <a:r>
              <a:rPr lang="es-ES" dirty="0"/>
              <a:t> y en la otra nos situaremos dentro de la carpeta de server haciendo un cd server y ejecutando el comando </a:t>
            </a:r>
            <a:r>
              <a:rPr lang="es-ES" dirty="0" err="1"/>
              <a:t>nodemon</a:t>
            </a:r>
            <a:r>
              <a:rPr lang="es-ES" dirty="0"/>
              <a:t> server.js. </a:t>
            </a:r>
          </a:p>
          <a:p>
            <a:r>
              <a:rPr lang="es-ES" dirty="0"/>
              <a:t>Con esto ya tendríamos el proyecto levantado y podríamos como jugar con él.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3540501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con el proyecto levantado, podemos abrir dos instancias distintas del navegador, como si fuese cada pestaña un usuario totalmente distinto y ya con ello vamos a ver como se crea esto de la petición HTTP de tipo “</a:t>
            </a:r>
            <a:r>
              <a:rPr lang="es-ES" dirty="0" err="1"/>
              <a:t>pending</a:t>
            </a:r>
            <a:r>
              <a:rPr lang="es-ES" dirty="0"/>
              <a:t>” que hemos mencionado antes. Como podemos ver en este gif, aquí podemos ver que cada vez que se envía un mensaje a otra persona, se crea una nueva petición que se resuelve cada vez que se envía un mensaje e inmediatamente se crea otra petición a la escucha de nuevos mensajes.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4060664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aplicación antes de entrar al chat se hace como un pequeño “</a:t>
            </a:r>
            <a:r>
              <a:rPr lang="es-ES" dirty="0" err="1"/>
              <a:t>login</a:t>
            </a:r>
            <a:r>
              <a:rPr lang="es-ES" dirty="0"/>
              <a:t>” ficticio, es por ello que cuando pulsamos en el botón entrar se llama a la función que tenemos en la siguiente imagen del proyecto de angular. La función “</a:t>
            </a:r>
            <a:r>
              <a:rPr lang="es-ES" dirty="0" err="1"/>
              <a:t>pollForMessages</a:t>
            </a:r>
            <a:r>
              <a:rPr lang="es-ES" dirty="0"/>
              <a:t>”, en ella lo que vemos es de primeras que se llama a una petición </a:t>
            </a:r>
            <a:r>
              <a:rPr lang="es-ES" dirty="0" err="1"/>
              <a:t>get</a:t>
            </a:r>
            <a:r>
              <a:rPr lang="es-ES" dirty="0"/>
              <a:t>, en versiones anteriores de </a:t>
            </a:r>
            <a:r>
              <a:rPr lang="es-ES" dirty="0" err="1"/>
              <a:t>rxjs</a:t>
            </a:r>
            <a:r>
              <a:rPr lang="es-ES" dirty="0"/>
              <a:t> se haría una petición </a:t>
            </a:r>
            <a:r>
              <a:rPr lang="es-ES" dirty="0" err="1"/>
              <a:t>get</a:t>
            </a:r>
            <a:r>
              <a:rPr lang="es-ES" dirty="0"/>
              <a:t> y luego se le pondría un </a:t>
            </a:r>
            <a:r>
              <a:rPr lang="es-ES" dirty="0" err="1"/>
              <a:t>toPromise</a:t>
            </a:r>
            <a:r>
              <a:rPr lang="es-ES" dirty="0"/>
              <a:t>() para luego poder implementar el </a:t>
            </a:r>
            <a:r>
              <a:rPr lang="es-ES" dirty="0" err="1"/>
              <a:t>then</a:t>
            </a:r>
            <a:r>
              <a:rPr lang="es-ES" dirty="0"/>
              <a:t> y el </a:t>
            </a:r>
            <a:r>
              <a:rPr lang="es-ES" dirty="0" err="1"/>
              <a:t>cath</a:t>
            </a:r>
            <a:r>
              <a:rPr lang="es-ES" dirty="0"/>
              <a:t>. Pero esto ha quedado deprecado desde la v8 y la forma de crear una promesa es utilizando el operador “</a:t>
            </a:r>
            <a:r>
              <a:rPr lang="es-ES" dirty="0" err="1"/>
              <a:t>firtsValueFrom</a:t>
            </a:r>
            <a:r>
              <a:rPr lang="es-ES" dirty="0"/>
              <a:t>” que nos devuelve el primer valor emitido por ese observable. </a:t>
            </a:r>
          </a:p>
          <a:p>
            <a:r>
              <a:rPr lang="es-ES" dirty="0"/>
              <a:t>Entonces lo que vemos es que se lanza una petición </a:t>
            </a:r>
            <a:r>
              <a:rPr lang="es-ES" dirty="0" err="1"/>
              <a:t>get</a:t>
            </a:r>
            <a:r>
              <a:rPr lang="es-ES" dirty="0"/>
              <a:t> y va hacia el back, registra quién ha mandado dicha petición y se ejecuta la función de </a:t>
            </a:r>
            <a:r>
              <a:rPr lang="es-ES" dirty="0" err="1"/>
              <a:t>waitForMessages</a:t>
            </a:r>
            <a:r>
              <a:rPr lang="es-ES" dirty="0"/>
              <a:t>. Esta función queda a la espera de que alguien envíe un mensaje y cuando esto </a:t>
            </a:r>
            <a:r>
              <a:rPr lang="es-ES" dirty="0" err="1"/>
              <a:t>courra</a:t>
            </a:r>
            <a:r>
              <a:rPr lang="es-ES" dirty="0"/>
              <a:t> entraríamos dentro del </a:t>
            </a:r>
            <a:r>
              <a:rPr lang="es-ES" dirty="0" err="1"/>
              <a:t>if</a:t>
            </a:r>
            <a:r>
              <a:rPr lang="es-ES" dirty="0"/>
              <a:t>, y mandaría la respuesta al cliente.</a:t>
            </a:r>
          </a:p>
          <a:p>
            <a:r>
              <a:rPr lang="es-ES" dirty="0"/>
              <a:t>Si todo funciona correctamente se </a:t>
            </a:r>
            <a:r>
              <a:rPr lang="es-ES" dirty="0" err="1"/>
              <a:t>recoje</a:t>
            </a:r>
            <a:r>
              <a:rPr lang="es-ES" dirty="0"/>
              <a:t> esa información en el </a:t>
            </a:r>
            <a:r>
              <a:rPr lang="es-ES" dirty="0" err="1"/>
              <a:t>then</a:t>
            </a:r>
            <a:r>
              <a:rPr lang="es-ES" dirty="0"/>
              <a:t> de la promesa que había ejecutado el cliente y se vuelve a llamar a la petición </a:t>
            </a:r>
            <a:r>
              <a:rPr lang="es-ES" dirty="0" err="1"/>
              <a:t>get</a:t>
            </a:r>
            <a:r>
              <a:rPr lang="es-ES" dirty="0"/>
              <a:t>. De la misma manera, si ocurre algún error podemos ver en el catch que haría una reconexión de nuevo con el server.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24</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ver por aquí la petición </a:t>
            </a:r>
            <a:r>
              <a:rPr lang="es-ES" dirty="0" err="1"/>
              <a:t>pending</a:t>
            </a:r>
            <a:r>
              <a:rPr lang="es-ES" dirty="0"/>
              <a:t>…</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25</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por aquí en la imagen de arriba cuando pulsamos en “Enviar”, en la imagen de abajo vemos que se ha ejecutado un post para enviar ese mensaje, se ha solucionado la petición anterior y se ha lanzado una nueva que quedará a la espera.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26</a:t>
            </a:fld>
            <a:endParaRPr lang="es-ES"/>
          </a:p>
        </p:txBody>
      </p:sp>
    </p:spTree>
    <p:extLst>
      <p:ext uri="{BB962C8B-B14F-4D97-AF65-F5344CB8AC3E}">
        <p14:creationId xmlns:p14="http://schemas.microsoft.com/office/powerpoint/2010/main" val="3592663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nada por aquí tenemos exactamente el método que se ejecuta cuando hacemos click en el botón “Enviar”  que es un post hacia el back de manera que el back lo recibe y a todos los clientes que se habían suscrito con la petición </a:t>
            </a:r>
            <a:r>
              <a:rPr lang="es-ES" dirty="0" err="1"/>
              <a:t>get</a:t>
            </a:r>
            <a:r>
              <a:rPr lang="es-ES" dirty="0"/>
              <a:t> anterior les informa del las </a:t>
            </a:r>
            <a:r>
              <a:rPr lang="es-ES" dirty="0" err="1"/>
              <a:t>palbaras</a:t>
            </a:r>
            <a:r>
              <a:rPr lang="es-ES" dirty="0"/>
              <a:t> que contenía el mensaje que se ha enviado.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186954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Entonces un poco lo que ya habíamos visto anteriormente es que lo bueno que tiene todo esto es la compatibilidad absoluta con todo los navegadores, ya que tiene una simple integración con infraestructuras existentes y que es muy sencillo ya que no necesitamos conocer propiedades ni métodos que nos podría proporcionar por ejemplo alguna librería externa.</a:t>
            </a:r>
          </a:p>
          <a:p>
            <a:r>
              <a:rPr lang="es-ES" dirty="0"/>
              <a:t>Como </a:t>
            </a:r>
            <a:r>
              <a:rPr lang="es-ES" dirty="0" err="1"/>
              <a:t>desvenataja</a:t>
            </a:r>
            <a:r>
              <a:rPr lang="es-ES" dirty="0"/>
              <a:t>, latencia con los datos ya que estos solo se envían cuando información disponible, complejidad al momento de entender el funcionamiento del código cuando puede haber muchas conexiones persistentes vivas cada una actúan de alguna manera distinta, es decir, mensajes que se envíen correctamente, otros mensajes cuya conexión pueda fallar, </a:t>
            </a:r>
            <a:r>
              <a:rPr lang="es-ES" dirty="0" err="1"/>
              <a:t>timeouts</a:t>
            </a:r>
            <a:r>
              <a:rPr lang="es-ES" dirty="0"/>
              <a:t>….</a:t>
            </a:r>
          </a:p>
          <a:p>
            <a:r>
              <a:rPr lang="es-ES" dirty="0"/>
              <a:t>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3056913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 estas alturas del curso vamos ahora a poner el foco con server-</a:t>
            </a:r>
            <a:r>
              <a:rPr lang="es-ES" dirty="0" err="1"/>
              <a:t>sent</a:t>
            </a:r>
            <a:r>
              <a:rPr lang="es-ES" dirty="0"/>
              <a:t> </a:t>
            </a:r>
            <a:r>
              <a:rPr lang="es-ES" dirty="0" err="1"/>
              <a:t>events</a:t>
            </a:r>
            <a:r>
              <a:rPr lang="es-ES" dirty="0"/>
              <a:t> (SEE)</a:t>
            </a:r>
            <a:endParaRPr dirty="0"/>
          </a:p>
        </p:txBody>
      </p:sp>
    </p:spTree>
    <p:extLst>
      <p:ext uri="{BB962C8B-B14F-4D97-AF65-F5344CB8AC3E}">
        <p14:creationId xmlns:p14="http://schemas.microsoft.com/office/powerpoint/2010/main" val="291273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Me gustaría un poco antes de comenzar en materia que os presentaseis, me </a:t>
            </a:r>
            <a:r>
              <a:rPr lang="es-ES" dirty="0" err="1"/>
              <a:t>contarias</a:t>
            </a:r>
            <a:r>
              <a:rPr lang="es-ES" dirty="0"/>
              <a:t> un poco quien sois, a que os </a:t>
            </a:r>
            <a:r>
              <a:rPr lang="es-ES" dirty="0" err="1"/>
              <a:t>dedicais</a:t>
            </a:r>
            <a:r>
              <a:rPr lang="es-ES" dirty="0"/>
              <a:t>, si os pilla muy de nuevas todo esto, si ya teneis experiencia, que motivación teneis para tomar el curso. Bueno un poquito para romper el hielo. </a:t>
            </a:r>
            <a:endParaRPr dirty="0"/>
          </a:p>
        </p:txBody>
      </p:sp>
    </p:spTree>
    <p:extLst>
      <p:ext uri="{BB962C8B-B14F-4D97-AF65-F5344CB8AC3E}">
        <p14:creationId xmlns:p14="http://schemas.microsoft.com/office/powerpoint/2010/main" val="716017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una función nativa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La clase </a:t>
            </a:r>
            <a:r>
              <a:rPr lang="es-ES" dirty="0" err="1"/>
              <a:t>EventSource</a:t>
            </a:r>
            <a:r>
              <a:rPr lang="es-ES" b="0" i="0" dirty="0">
                <a:solidFill>
                  <a:srgbClr val="D1D5DB"/>
                </a:solidFill>
                <a:effectLst/>
                <a:latin typeface="Söhne"/>
              </a:rPr>
              <a:t> es una interfaz de JavaScript que proporciona una forma simple de recibir eventos enviados por el servidor a través de la tecnología de Eventos del lado del servidor (Server-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tiene en común con </a:t>
            </a:r>
            <a:r>
              <a:rPr lang="es-ES" b="0" i="0" dirty="0" err="1">
                <a:solidFill>
                  <a:srgbClr val="D1D5DB"/>
                </a:solidFill>
                <a:effectLst/>
                <a:latin typeface="Söhne"/>
              </a:rPr>
              <a:t>websockets</a:t>
            </a:r>
            <a:r>
              <a:rPr lang="es-ES" b="0" i="0" dirty="0">
                <a:solidFill>
                  <a:srgbClr val="D1D5DB"/>
                </a:solidFill>
                <a:effectLst/>
                <a:latin typeface="Söhne"/>
              </a:rPr>
              <a:t> con que ambos mantienen una conexión persistente, pero tiene algunas diferencias importantes que cabe destacar:</a:t>
            </a:r>
          </a:p>
          <a:p>
            <a:r>
              <a:rPr lang="es-ES" b="0" i="0" dirty="0" err="1">
                <a:solidFill>
                  <a:srgbClr val="D1D5DB"/>
                </a:solidFill>
                <a:effectLst/>
                <a:latin typeface="Söhne"/>
              </a:rPr>
              <a:t>Serser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unidireccional solo el servidor envía datos a diferencia de los </a:t>
            </a:r>
            <a:r>
              <a:rPr lang="es-ES" b="0" i="0" dirty="0" err="1">
                <a:solidFill>
                  <a:srgbClr val="D1D5DB"/>
                </a:solidFill>
                <a:effectLst/>
                <a:latin typeface="Söhne"/>
              </a:rPr>
              <a:t>websockets</a:t>
            </a:r>
            <a:r>
              <a:rPr lang="es-ES" b="0" i="0" dirty="0">
                <a:solidFill>
                  <a:srgbClr val="D1D5DB"/>
                </a:solidFill>
                <a:effectLst/>
                <a:latin typeface="Söhne"/>
              </a:rPr>
              <a:t> que pueden enviar datos tanto clientes como servidores.</a:t>
            </a:r>
          </a:p>
          <a:p>
            <a:r>
              <a:rPr lang="es-ES" b="0" i="0" dirty="0">
                <a:solidFill>
                  <a:srgbClr val="D1D5DB"/>
                </a:solidFill>
                <a:effectLst/>
                <a:latin typeface="Söhne"/>
              </a:rPr>
              <a:t>Los datos que envía </a:t>
            </a:r>
            <a:r>
              <a:rPr lang="es-ES" b="0" i="0" dirty="0" err="1">
                <a:solidFill>
                  <a:srgbClr val="D1D5DB"/>
                </a:solidFill>
                <a:effectLst/>
                <a:latin typeface="Söhne"/>
              </a:rPr>
              <a:t>servser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son de solo texto a diferencia de </a:t>
            </a:r>
            <a:r>
              <a:rPr lang="es-ES" b="0" i="0" dirty="0" err="1">
                <a:solidFill>
                  <a:srgbClr val="D1D5DB"/>
                </a:solidFill>
                <a:effectLst/>
                <a:latin typeface="Söhne"/>
              </a:rPr>
              <a:t>websocket</a:t>
            </a:r>
            <a:r>
              <a:rPr lang="es-ES" b="0" i="0" dirty="0">
                <a:solidFill>
                  <a:srgbClr val="D1D5DB"/>
                </a:solidFill>
                <a:effectLst/>
                <a:latin typeface="Söhne"/>
              </a:rPr>
              <a:t> que puede enviar también datos binarios y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utiliza el protocolo http regular.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2556798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¿Porqué  es interesante utilizar esta tecnología? Simplemente es una tecnología muy sencilla y hay ocasiones donde el poder de los </a:t>
            </a:r>
            <a:r>
              <a:rPr lang="es-ES" dirty="0" err="1"/>
              <a:t>websockets</a:t>
            </a:r>
            <a:r>
              <a:rPr lang="es-ES" dirty="0"/>
              <a:t> es demasiado y con algo sencillo como esto nos puede ya hacer el papel.</a:t>
            </a:r>
          </a:p>
          <a:p>
            <a:r>
              <a:rPr lang="es-ES" dirty="0"/>
              <a:t>Por ejemplo aplicaciones que </a:t>
            </a:r>
            <a:r>
              <a:rPr lang="es-ES" dirty="0" err="1"/>
              <a:t>tegas</a:t>
            </a:r>
            <a:r>
              <a:rPr lang="es-ES" dirty="0"/>
              <a:t> que recibir un flujo de datos desde el servidor como notificaciones, actualizaciones de precios de mercado….</a:t>
            </a:r>
          </a:p>
          <a:p>
            <a:r>
              <a:rPr lang="es-ES" dirty="0"/>
              <a:t>En la imagen que he adjuntado más abajo podemos ver como se pueden ver este tipo de conexiones desde la consola del navegador.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1039102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 gusta adjuntar este tipo de imágenes para que se pueda observar que esta tecnología tiene un alto porcentaje de compatibilidad con los navegadores y podemos observar en la siguiente gráfica que internet </a:t>
            </a:r>
            <a:r>
              <a:rPr lang="es-ES" dirty="0" err="1"/>
              <a:t>explorer</a:t>
            </a:r>
            <a:r>
              <a:rPr lang="es-ES" dirty="0"/>
              <a:t> por ejemplo no tiene soporte para esta tecnología. Es algo muy importante a saber porque si sabemos que nuestra aplicación en algún momento va a utilizarse en este navegador si utilizamos server </a:t>
            </a:r>
            <a:r>
              <a:rPr lang="es-ES" dirty="0" err="1"/>
              <a:t>sent</a:t>
            </a:r>
            <a:r>
              <a:rPr lang="es-ES" dirty="0"/>
              <a:t> </a:t>
            </a:r>
            <a:r>
              <a:rPr lang="es-ES" dirty="0" err="1"/>
              <a:t>events</a:t>
            </a:r>
            <a:r>
              <a:rPr lang="es-ES" dirty="0"/>
              <a:t> deberemos buscar otra alternativa compatible.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1828553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poder utilizar la tecnología es importante conocer algunas partes de ella. </a:t>
            </a:r>
          </a:p>
          <a:p>
            <a:r>
              <a:rPr lang="es-ES" dirty="0"/>
              <a:t>Por ejemplo, si queremos conocer el estado de la conexión podemos acceder </a:t>
            </a:r>
            <a:r>
              <a:rPr lang="es-ES" dirty="0" err="1"/>
              <a:t>EventSource.Connecting</a:t>
            </a:r>
            <a:r>
              <a:rPr lang="es-ES" dirty="0"/>
              <a:t>, open, </a:t>
            </a:r>
            <a:r>
              <a:rPr lang="es-ES" dirty="0" err="1"/>
              <a:t>closed</a:t>
            </a:r>
            <a:r>
              <a:rPr lang="es-ES" dirty="0"/>
              <a:t>…. Esto nos indicará en que estado se encuentra el </a:t>
            </a:r>
            <a:r>
              <a:rPr lang="es-ES" dirty="0" err="1"/>
              <a:t>eventsource</a:t>
            </a:r>
            <a:r>
              <a:rPr lang="es-ES" dirty="0"/>
              <a:t> cuando lo estemos utilizando. Y otra parte importante es conocer los tipos de eventos que tiene disponible el </a:t>
            </a:r>
            <a:r>
              <a:rPr lang="es-ES" dirty="0" err="1"/>
              <a:t>EventSoruce</a:t>
            </a:r>
            <a:r>
              <a:rPr lang="es-ES" dirty="0"/>
              <a:t> que son el </a:t>
            </a:r>
            <a:r>
              <a:rPr lang="es-ES" dirty="0" err="1"/>
              <a:t>message</a:t>
            </a:r>
            <a:r>
              <a:rPr lang="es-ES" dirty="0"/>
              <a:t>, que se activa cuando recibimos un mensaje de parte del servidor, luego tenemos el open que nos indica cuando la conexión está vierta y luego tenemos el error cuando nos dice que no se ha podido establecer la conexión.</a:t>
            </a:r>
          </a:p>
          <a:p>
            <a:r>
              <a:rPr lang="es-ES" dirty="0"/>
              <a:t>Para manejar algunos eventos personalizados diferentes a los mencionados anteriormente no utilizaremos por ejemplo </a:t>
            </a:r>
            <a:r>
              <a:rPr lang="es-ES" dirty="0" err="1"/>
              <a:t>onmessage</a:t>
            </a:r>
            <a:r>
              <a:rPr lang="es-ES" dirty="0"/>
              <a:t>, </a:t>
            </a:r>
            <a:r>
              <a:rPr lang="es-ES" dirty="0" err="1"/>
              <a:t>onerror</a:t>
            </a:r>
            <a:r>
              <a:rPr lang="es-ES" dirty="0"/>
              <a:t> o </a:t>
            </a:r>
            <a:r>
              <a:rPr lang="es-ES" dirty="0" err="1"/>
              <a:t>onopen</a:t>
            </a:r>
            <a:r>
              <a:rPr lang="es-ES" dirty="0"/>
              <a:t> sino que utilizaremos </a:t>
            </a:r>
            <a:r>
              <a:rPr lang="es-ES" dirty="0" err="1"/>
              <a:t>addEventListener</a:t>
            </a:r>
            <a:r>
              <a:rPr lang="es-ES" dirty="0"/>
              <a:t>. Lo podemos ver en la imagen que se adjunta al final de la diapositiva: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3899014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Para comenzar a recibir mensajes desde el servidor necesitamos crear un nuevo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 la sintaxis es la siguiente: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a:t>
            </a:r>
            <a:r>
              <a:rPr lang="es-ES" b="0" i="0" dirty="0" err="1">
                <a:solidFill>
                  <a:srgbClr val="282625"/>
                </a:solidFill>
                <a:effectLst/>
                <a:latin typeface="Source Sans Pro" panose="020B0503030403020204" pitchFamily="34" charset="0"/>
              </a:rPr>
              <a:t>urlBakc</a:t>
            </a:r>
            <a:r>
              <a:rPr lang="es-ES" b="0" i="0" dirty="0">
                <a:solidFill>
                  <a:srgbClr val="282625"/>
                </a:solidFill>
                <a:effectLst/>
                <a:latin typeface="Source Sans Pro" panose="020B0503030403020204" pitchFamily="34" charset="0"/>
              </a:rPr>
              <a:t>, credenciales) el segundo argumento solo tiene una opción disponible es decir ponerle </a:t>
            </a:r>
            <a:r>
              <a:rPr lang="es-ES" b="0" i="0" dirty="0" err="1">
                <a:solidFill>
                  <a:srgbClr val="282625"/>
                </a:solidFill>
                <a:effectLst/>
                <a:latin typeface="Source Sans Pro" panose="020B0503030403020204" pitchFamily="34" charset="0"/>
              </a:rPr>
              <a:t>withCredencials</a:t>
            </a:r>
            <a:r>
              <a:rPr lang="es-ES" b="0" i="0" dirty="0">
                <a:solidFill>
                  <a:srgbClr val="282625"/>
                </a:solidFill>
                <a:effectLst/>
                <a:latin typeface="Source Sans Pro" panose="020B0503030403020204" pitchFamily="34" charset="0"/>
              </a:rPr>
              <a:t> a true que esto lo que harás que permitirá enviar credenciales de tipo </a:t>
            </a:r>
            <a:r>
              <a:rPr lang="es-ES" b="0" i="0" dirty="0" err="1">
                <a:solidFill>
                  <a:srgbClr val="282625"/>
                </a:solidFill>
                <a:effectLst/>
                <a:latin typeface="Source Sans Pro" panose="020B0503030403020204" pitchFamily="34" charset="0"/>
              </a:rPr>
              <a:t>cross</a:t>
            </a:r>
            <a:r>
              <a:rPr lang="es-ES" b="0" i="0" dirty="0">
                <a:solidFill>
                  <a:srgbClr val="282625"/>
                </a:solidFill>
                <a:effectLst/>
                <a:latin typeface="Source Sans Pro" panose="020B0503030403020204" pitchFamily="34" charset="0"/>
              </a:rPr>
              <a:t> </a:t>
            </a:r>
            <a:r>
              <a:rPr lang="es-ES" b="0" i="0" dirty="0" err="1">
                <a:solidFill>
                  <a:srgbClr val="282625"/>
                </a:solidFill>
                <a:effectLst/>
                <a:latin typeface="Source Sans Pro" panose="020B0503030403020204" pitchFamily="34" charset="0"/>
              </a:rPr>
              <a:t>origin</a:t>
            </a:r>
            <a:r>
              <a:rPr lang="es-ES" b="0" i="0" dirty="0">
                <a:solidFill>
                  <a:srgbClr val="282625"/>
                </a:solidFill>
                <a:effectLst/>
                <a:latin typeface="Source Sans Pro" panose="020B0503030403020204" pitchFamily="34" charset="0"/>
              </a:rPr>
              <a:t> y no nos saltará ningún tipo de problema de </a:t>
            </a:r>
            <a:r>
              <a:rPr lang="es-ES" b="0" i="0" dirty="0" err="1">
                <a:solidFill>
                  <a:srgbClr val="282625"/>
                </a:solidFill>
                <a:effectLst/>
                <a:latin typeface="Source Sans Pro" panose="020B0503030403020204" pitchFamily="34" charset="0"/>
              </a:rPr>
              <a:t>cors</a:t>
            </a:r>
            <a:r>
              <a:rPr lang="es-ES" b="0" i="0" dirty="0">
                <a:solidFill>
                  <a:srgbClr val="282625"/>
                </a:solidFill>
                <a:effectLst/>
                <a:latin typeface="Source Sans Pro" panose="020B0503030403020204" pitchFamily="34" charset="0"/>
              </a:rPr>
              <a:t>.</a:t>
            </a:r>
          </a:p>
          <a:p>
            <a:r>
              <a:rPr lang="es-ES" b="0" i="0" dirty="0">
                <a:solidFill>
                  <a:srgbClr val="282625"/>
                </a:solidFill>
                <a:effectLst/>
                <a:latin typeface="Source Sans Pro" panose="020B0503030403020204" pitchFamily="34" charset="0"/>
              </a:rPr>
              <a:t>Una vez hecho esto el navegador se conectará a la URL y mantener una conexión abierta esperando los eventos del servidor. El servidor debe de responder en un estado 200 y con el encabezado de </a:t>
            </a:r>
            <a:r>
              <a:rPr lang="es-ES" b="1" dirty="0" err="1"/>
              <a:t>Content-Type:text</a:t>
            </a:r>
            <a:r>
              <a:rPr lang="es-ES" b="1" dirty="0"/>
              <a:t>/</a:t>
            </a:r>
            <a:r>
              <a:rPr lang="es-ES" b="1" dirty="0" err="1"/>
              <a:t>event-stream</a:t>
            </a:r>
            <a:r>
              <a:rPr lang="es-ES" b="1" dirty="0"/>
              <a:t> </a:t>
            </a:r>
            <a:r>
              <a:rPr lang="es-ES" b="0" dirty="0"/>
              <a:t>para que todo funcione según lo indicado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1440055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Algo que no habíamos mencionado en la diapositiva anterior es que cuando creábamos el nuevo </a:t>
            </a:r>
            <a:r>
              <a:rPr lang="es-ES" b="1" dirty="0" err="1">
                <a:solidFill>
                  <a:srgbClr val="FF8209"/>
                </a:solidFill>
              </a:rPr>
              <a:t>EventSource</a:t>
            </a:r>
            <a:r>
              <a:rPr lang="es-ES" b="1" dirty="0">
                <a:solidFill>
                  <a:srgbClr val="FF8209"/>
                </a:solidFill>
              </a:rPr>
              <a:t> </a:t>
            </a:r>
            <a:r>
              <a:rPr lang="es-ES" b="0" i="0" dirty="0">
                <a:solidFill>
                  <a:srgbClr val="282625"/>
                </a:solidFill>
                <a:effectLst/>
                <a:latin typeface="Source Sans Pro" panose="020B0503030403020204" pitchFamily="34" charset="0"/>
              </a:rPr>
              <a:t>el cliente se conectaba al servidor y si la conexión en algún momento se interrumpe este se vuelve a conectar. Si el servidor desea que el navegador deje de volver a conectarse debería de responder con un código 204 si el navegador quiere cerrar la conexión se debe de llamar al eventos </a:t>
            </a:r>
            <a:r>
              <a:rPr lang="es-ES" b="0" i="0" dirty="0" err="1">
                <a:solidFill>
                  <a:srgbClr val="282625"/>
                </a:solidFill>
                <a:effectLst/>
                <a:latin typeface="Source Sans Pro" panose="020B0503030403020204" pitchFamily="34" charset="0"/>
              </a:rPr>
              <a:t>close</a:t>
            </a:r>
            <a:r>
              <a:rPr lang="es-ES" b="0" i="0" dirty="0">
                <a:solidFill>
                  <a:srgbClr val="282625"/>
                </a:solidFill>
                <a:effectLst/>
                <a:latin typeface="Source Sans Pro" panose="020B0503030403020204" pitchFamily="34" charset="0"/>
              </a:rPr>
              <a:t> cuando una conexión finalmente se cierra no hay forma de reabrirla y si queremos conectarnos de nuevo simplemente deberíamos crear un nuevo </a:t>
            </a:r>
            <a:r>
              <a:rPr lang="es-ES" sz="1200" dirty="0" err="1"/>
              <a:t>EventSource</a:t>
            </a:r>
            <a:r>
              <a:rPr lang="es-ES" sz="1200" dirty="0"/>
              <a:t>.</a:t>
            </a:r>
          </a:p>
          <a:p>
            <a:r>
              <a:rPr lang="es-ES" b="0" i="0" dirty="0">
                <a:solidFill>
                  <a:srgbClr val="282625"/>
                </a:solidFill>
                <a:effectLst/>
                <a:latin typeface="Source Sans Pro" panose="020B0503030403020204" pitchFamily="34" charset="0"/>
              </a:rPr>
              <a:t>Algo destacable es que cuando una conexión se interrumpe debido a problemas de red ninguna de las partes puede estar segura de qué mensajes se recibieron y cuáles no entonces para reanudar correctamente la conexión cada mensaje debe tener un campo Id cuando se recibe un mensaje con ID en navegador establece la propiedad </a:t>
            </a:r>
            <a:r>
              <a:rPr lang="es-ES" sz="1200" b="1" dirty="0" err="1"/>
              <a:t>eventSource.lastEventId</a:t>
            </a:r>
            <a:r>
              <a:rPr lang="es-ES" sz="1200" b="1" dirty="0"/>
              <a:t> </a:t>
            </a:r>
            <a:r>
              <a:rPr lang="es-ES" b="0" i="0" dirty="0">
                <a:solidFill>
                  <a:srgbClr val="282625"/>
                </a:solidFill>
                <a:effectLst/>
                <a:latin typeface="Source Sans Pro" panose="020B0503030403020204" pitchFamily="34" charset="0"/>
              </a:rPr>
              <a:t> a su valor y tras la reconexión en navegador envía el encabezado </a:t>
            </a:r>
            <a:r>
              <a:rPr lang="es-ES" sz="1200" b="1" dirty="0" err="1"/>
              <a:t>Last</a:t>
            </a:r>
            <a:r>
              <a:rPr lang="es-ES" sz="1200" b="1" dirty="0"/>
              <a:t>-</a:t>
            </a:r>
            <a:r>
              <a:rPr lang="es-ES" sz="1200" b="1" dirty="0" err="1"/>
              <a:t>Event</a:t>
            </a:r>
            <a:r>
              <a:rPr lang="es-ES" sz="1200" b="1" dirty="0"/>
              <a:t>-ID</a:t>
            </a:r>
            <a:r>
              <a:rPr lang="es-ES" sz="1200" dirty="0"/>
              <a:t> </a:t>
            </a:r>
            <a:r>
              <a:rPr lang="es-ES" b="0" i="0" dirty="0">
                <a:solidFill>
                  <a:srgbClr val="282625"/>
                </a:solidFill>
                <a:effectLst/>
                <a:latin typeface="Source Sans Pro" panose="020B0503030403020204" pitchFamily="34" charset="0"/>
              </a:rPr>
              <a:t>para que el servidor pueda volver a enviar los siguientes mensajes justo a partir del que se había empezado a perder.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1376837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en principio esta ha sido una introducción a Server Sen </a:t>
            </a:r>
            <a:r>
              <a:rPr lang="es-ES" b="0" i="0" dirty="0" err="1">
                <a:solidFill>
                  <a:srgbClr val="282625"/>
                </a:solidFill>
                <a:effectLst/>
                <a:latin typeface="Source Sans Pro" panose="020B0503030403020204" pitchFamily="34" charset="0"/>
              </a:rPr>
              <a:t>Events</a:t>
            </a:r>
            <a:r>
              <a:rPr lang="es-ES" b="0" i="0" dirty="0">
                <a:solidFill>
                  <a:srgbClr val="282625"/>
                </a:solidFill>
                <a:effectLst/>
                <a:latin typeface="Source Sans Pro" panose="020B0503030403020204" pitchFamily="34" charset="0"/>
              </a:rPr>
              <a:t> y ahora nos vamos a centrar en los </a:t>
            </a:r>
            <a:r>
              <a:rPr lang="es-ES" b="0" i="0" dirty="0" err="1">
                <a:solidFill>
                  <a:srgbClr val="282625"/>
                </a:solidFill>
                <a:effectLst/>
                <a:latin typeface="Source Sans Pro" panose="020B0503030403020204" pitchFamily="34" charset="0"/>
              </a:rPr>
              <a:t>WebSockets</a:t>
            </a:r>
            <a:endParaRPr dirty="0"/>
          </a:p>
        </p:txBody>
      </p:sp>
    </p:spTree>
    <p:extLst>
      <p:ext uri="{BB962C8B-B14F-4D97-AF65-F5344CB8AC3E}">
        <p14:creationId xmlns:p14="http://schemas.microsoft.com/office/powerpoint/2010/main" val="2829231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39</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a:t>
            </a:r>
          </a:p>
          <a:p>
            <a:pPr algn="l"/>
            <a:r>
              <a:rPr lang="es-ES" b="0" i="0" dirty="0">
                <a:solidFill>
                  <a:srgbClr val="D1D5DB"/>
                </a:solidFill>
                <a:effectLst/>
                <a:latin typeface="Söhne"/>
              </a:rPr>
              <a:t>Concretamente es el protocolo TCP el que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 a lo largo de este curso vamos a ver diferentes puntos, la primera parte es un poco de ponernos en contexto de porqué surgió la necesidad de la comunicación en tiempo real, sobre qué años se sitúa cada una de estas tecnologías, que ventajas y desventajas nos han aportado cada una de ellas y ver algunos ejemplos de aplicaciones en tiempo real que hacen uso hoy en día de estas tecnologías., que aunque sean herramientas que puede que utilicemos en nuestro día a día nunca nos hayamos parado a cuestionarnos ¿Qué hay por detrás? ¿Qué está pasando cuando recibo una notificación tan instantánea? ¿Cómo me escriben un mensaje y lo recibo a los milisegundos? Pues nada veremos ejemplos de ello.</a:t>
            </a:r>
          </a:p>
          <a:p>
            <a:r>
              <a:rPr lang="es-ES" dirty="0"/>
              <a:t>Luego vamos a ver los diferentes modelos de comunicación que se conocen o al menos los más relevantes y aquellos que han marcados un antes y un después que son los que aquí se presentan, </a:t>
            </a:r>
            <a:r>
              <a:rPr lang="es-ES" dirty="0" err="1"/>
              <a:t>long</a:t>
            </a:r>
            <a:r>
              <a:rPr lang="es-ES" dirty="0"/>
              <a:t> </a:t>
            </a:r>
            <a:r>
              <a:rPr lang="es-ES" dirty="0" err="1"/>
              <a:t>polling</a:t>
            </a:r>
            <a:r>
              <a:rPr lang="es-ES" dirty="0"/>
              <a:t>, </a:t>
            </a:r>
            <a:r>
              <a:rPr lang="es-ES" dirty="0" err="1"/>
              <a:t>serser-sent-events</a:t>
            </a:r>
            <a:r>
              <a:rPr lang="es-ES" dirty="0"/>
              <a:t>, </a:t>
            </a:r>
            <a:r>
              <a:rPr lang="es-ES" dirty="0" err="1"/>
              <a:t>websockets</a:t>
            </a:r>
            <a:r>
              <a:rPr lang="es-ES" dirty="0"/>
              <a:t>…</a:t>
            </a:r>
          </a:p>
          <a:p>
            <a:r>
              <a:rPr lang="es-ES" dirty="0"/>
              <a:t>Luego comentaremos </a:t>
            </a:r>
            <a:r>
              <a:rPr lang="es-ES" b="0" i="0" dirty="0">
                <a:solidFill>
                  <a:srgbClr val="D1D5DB"/>
                </a:solidFill>
                <a:effectLst/>
                <a:latin typeface="Söhne"/>
              </a:rPr>
              <a:t>dos modelos más comunes de transmisión de mensajes que son el </a:t>
            </a:r>
            <a:r>
              <a:rPr lang="es-ES" b="0" i="0" dirty="0" err="1">
                <a:solidFill>
                  <a:srgbClr val="D1D5DB"/>
                </a:solidFill>
                <a:effectLst/>
                <a:latin typeface="Söhne"/>
              </a:rPr>
              <a:t>Broadcasting</a:t>
            </a:r>
            <a:r>
              <a:rPr lang="es-ES" b="0" i="0" dirty="0">
                <a:solidFill>
                  <a:srgbClr val="D1D5DB"/>
                </a:solidFill>
                <a:effectLst/>
                <a:latin typeface="Söhne"/>
              </a:rPr>
              <a:t> y la Suscripción a canales de comunicación.</a:t>
            </a:r>
          </a:p>
          <a:p>
            <a:r>
              <a:rPr lang="es-ES" b="0" i="0" dirty="0">
                <a:solidFill>
                  <a:srgbClr val="D1D5DB"/>
                </a:solidFill>
                <a:effectLst/>
                <a:latin typeface="Söhne"/>
              </a:rPr>
              <a:t>Profundizaremos en </a:t>
            </a:r>
            <a:r>
              <a:rPr lang="es-ES" b="0" i="0" dirty="0" err="1">
                <a:solidFill>
                  <a:srgbClr val="D1D5DB"/>
                </a:solidFill>
                <a:effectLst/>
                <a:latin typeface="Söhne"/>
              </a:rPr>
              <a:t>SignalR</a:t>
            </a:r>
            <a:r>
              <a:rPr lang="es-ES" b="0" i="0" dirty="0">
                <a:solidFill>
                  <a:srgbClr val="D1D5DB"/>
                </a:solidFill>
                <a:effectLst/>
                <a:latin typeface="Söhne"/>
              </a:rPr>
              <a:t>, que ya veremos como </a:t>
            </a:r>
            <a:r>
              <a:rPr lang="es-ES" b="0" i="0" dirty="0" err="1">
                <a:solidFill>
                  <a:srgbClr val="D1D5DB"/>
                </a:solidFill>
                <a:effectLst/>
                <a:latin typeface="Söhne"/>
              </a:rPr>
              <a:t>SignalR</a:t>
            </a:r>
            <a:r>
              <a:rPr lang="es-ES" b="0" i="0" dirty="0">
                <a:solidFill>
                  <a:srgbClr val="D1D5DB"/>
                </a:solidFill>
                <a:effectLst/>
                <a:latin typeface="Söhne"/>
              </a:rPr>
              <a:t> se basa en los modelos de comunicación que habremos comentado anteriormente y luego realizaremos un caso de uso.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365598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se crea la conexión de inmediato. </a:t>
            </a:r>
            <a:r>
              <a:rPr lang="es-ES" b="0" i="0" dirty="0">
                <a:solidFill>
                  <a:srgbClr val="282625"/>
                </a:solidFill>
                <a:effectLst/>
                <a:latin typeface="Source Sans Pro" panose="020B0503030403020204" pitchFamily="34" charset="0"/>
              </a:rPr>
              <a:t>Cabe destacar aquí que si queremos un protocolo de WebSocket </a:t>
            </a:r>
            <a:r>
              <a:rPr lang="es-ES" b="0" i="0" dirty="0" err="1">
                <a:solidFill>
                  <a:srgbClr val="282625"/>
                </a:solidFill>
                <a:effectLst/>
                <a:latin typeface="Source Sans Pro" panose="020B0503030403020204" pitchFamily="34" charset="0"/>
              </a:rPr>
              <a:t>securizado</a:t>
            </a:r>
            <a:r>
              <a:rPr lang="es-ES" b="0" i="0" dirty="0">
                <a:solidFill>
                  <a:srgbClr val="282625"/>
                </a:solidFill>
                <a:effectLst/>
                <a:latin typeface="Source Sans Pro" panose="020B0503030403020204" pitchFamily="34" charset="0"/>
              </a:rPr>
              <a:t> deberíamos poner WSS:// es decir, añadir dos s</a:t>
            </a:r>
            <a:endParaRPr lang="es-ES" dirty="0"/>
          </a:p>
          <a:p>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41</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43</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navegador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44</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45</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a:t>
            </a:r>
          </a:p>
          <a:p>
            <a:pPr algn="l"/>
            <a:r>
              <a:rPr lang="es-ES" b="0" i="0" dirty="0">
                <a:solidFill>
                  <a:srgbClr val="DAD5CD"/>
                </a:solidFill>
                <a:effectLst/>
                <a:latin typeface="Söhne"/>
              </a:rPr>
              <a:t>¿Necesitas sockets de grupo y de difusión? </a:t>
            </a:r>
          </a:p>
          <a:p>
            <a:pPr algn="l"/>
            <a:r>
              <a:rPr lang="es-ES" b="0" i="0" dirty="0">
                <a:solidFill>
                  <a:srgbClr val="DAD5CD"/>
                </a:solidFill>
                <a:effectLst/>
                <a:latin typeface="Söhne"/>
              </a:rPr>
              <a:t>¿Necesitas soporte para múltiples protocolos? </a:t>
            </a:r>
          </a:p>
          <a:p>
            <a:pPr algn="l"/>
            <a:r>
              <a:rPr lang="es-ES" b="0" i="0" dirty="0">
                <a:solidFill>
                  <a:srgbClr val="DAD5CD"/>
                </a:solidFill>
                <a:effectLst/>
                <a:latin typeface="Söhne"/>
              </a:rPr>
              <a:t>¿Necesitas una librería sencilla y flexible u otra más compleja y robusta? </a:t>
            </a:r>
          </a:p>
          <a:p>
            <a:pPr algn="l"/>
            <a:r>
              <a:rPr lang="es-ES" b="0" i="0" dirty="0">
                <a:solidFill>
                  <a:srgbClr val="DAD5CD"/>
                </a:solidFill>
                <a:effectLst/>
                <a:latin typeface="Söhne"/>
              </a:rPr>
              <a:t>Para temas de rendimiento ….</a:t>
            </a:r>
          </a:p>
          <a:p>
            <a:pPr algn="l"/>
            <a:r>
              <a:rPr lang="es-ES" b="0" i="0" dirty="0">
                <a:solidFill>
                  <a:srgbClr val="DAD5CD"/>
                </a:solidFill>
                <a:effectLst/>
                <a:latin typeface="Söhne"/>
              </a:rPr>
              <a:t>¿Necesitas una librería que proporcione un alto rendimiento? </a:t>
            </a:r>
          </a:p>
          <a:p>
            <a:pPr algn="l"/>
            <a:r>
              <a:rPr lang="es-ES" b="0" i="0" dirty="0">
                <a:solidFill>
                  <a:srgbClr val="DAD5CD"/>
                </a:solidFill>
                <a:effectLst/>
                <a:latin typeface="Söhne"/>
              </a:rPr>
              <a:t>¿La librería que estás eligiendo es compatible con tu plataforma y el lenguaje de programación?</a:t>
            </a:r>
          </a:p>
          <a:p>
            <a:pPr algn="l"/>
            <a:r>
              <a:rPr lang="es-ES" b="0" i="0" dirty="0">
                <a:solidFill>
                  <a:srgbClr val="DAD5CD"/>
                </a:solidFill>
                <a:effectLst/>
                <a:latin typeface="Söhne"/>
              </a:rPr>
              <a:t>Es muy importante que nos planteemos las siguientes preguntas antes de decantarnos por alguna de las librerías.</a:t>
            </a:r>
          </a:p>
          <a:p>
            <a:pPr algn="l"/>
            <a:r>
              <a:rPr lang="es-ES" b="0" i="0" dirty="0">
                <a:solidFill>
                  <a:srgbClr val="DAD5CD"/>
                </a:solidFill>
                <a:effectLst/>
                <a:latin typeface="Söhne"/>
              </a:rPr>
              <a:t>Actualmente las más conocidas para tratar con sockets son: </a:t>
            </a:r>
            <a:r>
              <a:rPr lang="es-ES" b="0" i="0" dirty="0" err="1">
                <a:solidFill>
                  <a:srgbClr val="DAD5CD"/>
                </a:solidFill>
                <a:effectLst/>
                <a:latin typeface="Söhne"/>
              </a:rPr>
              <a:t>socketCluster</a:t>
            </a:r>
            <a:r>
              <a:rPr lang="es-ES" b="0" i="0" dirty="0">
                <a:solidFill>
                  <a:srgbClr val="DAD5CD"/>
                </a:solidFill>
                <a:effectLst/>
                <a:latin typeface="Söhne"/>
              </a:rPr>
              <a:t>, </a:t>
            </a:r>
            <a:r>
              <a:rPr lang="es-ES" b="0" i="0" dirty="0" err="1">
                <a:solidFill>
                  <a:srgbClr val="DAD5CD"/>
                </a:solidFill>
                <a:effectLst/>
                <a:latin typeface="Söhne"/>
              </a:rPr>
              <a:t>ws</a:t>
            </a:r>
            <a:r>
              <a:rPr lang="es-ES" b="0" i="0" dirty="0">
                <a:solidFill>
                  <a:srgbClr val="DAD5CD"/>
                </a:solidFill>
                <a:effectLst/>
                <a:latin typeface="Söhne"/>
              </a:rPr>
              <a:t>, socket.io…</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46</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 continuación haremos un pequeño análisis de un proyecto de </a:t>
            </a:r>
            <a:r>
              <a:rPr lang="es-ES" b="0" i="0" dirty="0" err="1">
                <a:solidFill>
                  <a:srgbClr val="282625"/>
                </a:solidFill>
                <a:effectLst/>
                <a:latin typeface="Source Sans Pro" panose="020B0503030403020204" pitchFamily="34" charset="0"/>
              </a:rPr>
              <a:t>WebSockets</a:t>
            </a:r>
            <a:r>
              <a:rPr lang="es-ES" b="0" i="0" dirty="0">
                <a:solidFill>
                  <a:srgbClr val="282625"/>
                </a:solidFill>
                <a:effectLst/>
                <a:latin typeface="Source Sans Pro" panose="020B0503030403020204" pitchFamily="34" charset="0"/>
              </a:rPr>
              <a:t> adjunto a continuación las rutas de donde se encuentran este proyecto y la URL de </a:t>
            </a:r>
            <a:r>
              <a:rPr lang="es-ES" b="0" i="0" dirty="0" err="1">
                <a:solidFill>
                  <a:srgbClr val="282625"/>
                </a:solidFill>
                <a:effectLst/>
                <a:latin typeface="Source Sans Pro" panose="020B0503030403020204" pitchFamily="34" charset="0"/>
              </a:rPr>
              <a:t>Github</a:t>
            </a:r>
            <a:r>
              <a:rPr lang="es-ES" b="0" i="0" dirty="0">
                <a:solidFill>
                  <a:srgbClr val="282625"/>
                </a:solidFill>
                <a:effectLst/>
                <a:latin typeface="Source Sans Pro" panose="020B0503030403020204" pitchFamily="34" charset="0"/>
              </a:rPr>
              <a:t> para poder descargarlo.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00684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El proyecto consiste en una puja de viajes es decir es una página web donde se ofertan diferentes viajes y se hace una puja de dinero de manera que si yo desde una página web pujo se debe notificar inmediatamente a </a:t>
            </a:r>
            <a:r>
              <a:rPr lang="es-ES" b="0" i="0" dirty="0" err="1">
                <a:solidFill>
                  <a:srgbClr val="282625"/>
                </a:solidFill>
                <a:effectLst/>
                <a:latin typeface="Source Sans Pro" panose="020B0503030403020204" pitchFamily="34" charset="0"/>
              </a:rPr>
              <a:t>a</a:t>
            </a:r>
            <a:r>
              <a:rPr lang="es-ES" b="0" i="0" dirty="0">
                <a:solidFill>
                  <a:srgbClr val="282625"/>
                </a:solidFill>
                <a:effectLst/>
                <a:latin typeface="Source Sans Pro" panose="020B0503030403020204" pitchFamily="34" charset="0"/>
              </a:rPr>
              <a:t> todos los clientes que el precio de la puja se ha incrementado en 5€. Quiero comentaros algo interesante que me ha pasado y que podemos relacionar con algo que hemos visto en diapositivas anteriores. Actualmente en el proyecto estoy utilizando la librería de “</a:t>
            </a:r>
            <a:r>
              <a:rPr lang="es-ES" b="0" i="0" dirty="0" err="1">
                <a:solidFill>
                  <a:srgbClr val="282625"/>
                </a:solidFill>
                <a:effectLst/>
                <a:latin typeface="Source Sans Pro" panose="020B0503030403020204" pitchFamily="34" charset="0"/>
              </a:rPr>
              <a:t>ws</a:t>
            </a:r>
            <a:r>
              <a:rPr lang="es-ES" b="0" i="0" dirty="0">
                <a:solidFill>
                  <a:srgbClr val="282625"/>
                </a:solidFill>
                <a:effectLst/>
                <a:latin typeface="Source Sans Pro" panose="020B0503030403020204" pitchFamily="34" charset="0"/>
              </a:rPr>
              <a:t>” que nos proporciona una comunicación de </a:t>
            </a:r>
            <a:r>
              <a:rPr lang="es-ES" b="0" i="0" dirty="0" err="1">
                <a:solidFill>
                  <a:srgbClr val="282625"/>
                </a:solidFill>
                <a:effectLst/>
                <a:latin typeface="Source Sans Pro" panose="020B0503030403020204" pitchFamily="34" charset="0"/>
              </a:rPr>
              <a:t>Websocket</a:t>
            </a:r>
            <a:r>
              <a:rPr lang="es-ES" b="0" i="0" dirty="0">
                <a:solidFill>
                  <a:srgbClr val="282625"/>
                </a:solidFill>
                <a:effectLst/>
                <a:latin typeface="Source Sans Pro" panose="020B0503030403020204" pitchFamily="34" charset="0"/>
              </a:rPr>
              <a:t> básica </a:t>
            </a:r>
            <a:r>
              <a:rPr lang="es-ES" b="0" i="0" dirty="0">
                <a:solidFill>
                  <a:srgbClr val="E3E3E3"/>
                </a:solidFill>
                <a:effectLst/>
                <a:latin typeface="Google Sans"/>
              </a:rPr>
              <a:t>, lo que significa que permite enviar y recibir mensajes de texto sin formato entre dos o más clientes. Se me ocurrió una vez terminada esta parte crear un chat para poder comunicarse los otros usuarios que haya presentes en la puja: tal que así:</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48</a:t>
            </a:fld>
            <a:endParaRPr lang="es-ES"/>
          </a:p>
        </p:txBody>
      </p:sp>
    </p:spTree>
    <p:extLst>
      <p:ext uri="{BB962C8B-B14F-4D97-AF65-F5344CB8AC3E}">
        <p14:creationId xmlns:p14="http://schemas.microsoft.com/office/powerpoint/2010/main" val="3477256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diréis a donde quiere llegar? Pues me encontré con la problemática de que no había elegido correctamente la librería que debía utilizar ¿Porqué? Porque el poder comunicarse a través de caneles privados como es una conversación privada entre dos usuarios es una función más avanzada que </a:t>
            </a:r>
            <a:r>
              <a:rPr lang="es-ES" b="0" i="0" dirty="0">
                <a:solidFill>
                  <a:srgbClr val="E3E3E3"/>
                </a:solidFill>
                <a:effectLst/>
                <a:latin typeface="Google Sans"/>
              </a:rPr>
              <a:t>a que requiere una capa de abstracción adicional para gestionar la suscripción, la entrega y la recepción de mensajes, cosa que la librería que había elegido era tan básica que no lo soportaba. Así que os he querido mostrar este caso de estudio para dar un poquito más de la importancia y consciencia que es necesaria para elegir una librería.</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4077992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esta casuística decidí crear un servicio particular para mi aplicación para no repetir código todas las veces que la utilizaba la librería que había elegido. De manera que este </a:t>
            </a:r>
            <a:r>
              <a:rPr lang="es-ES" dirty="0" err="1"/>
              <a:t>service</a:t>
            </a:r>
            <a:r>
              <a:rPr lang="es-ES" dirty="0"/>
              <a:t> se encargaba de crear la conexión, preparar el mensaje para enviar al back en formato de </a:t>
            </a:r>
            <a:r>
              <a:rPr lang="es-ES" dirty="0" err="1"/>
              <a:t>string</a:t>
            </a:r>
            <a:r>
              <a:rPr lang="es-ES" dirty="0"/>
              <a:t> y </a:t>
            </a:r>
            <a:r>
              <a:rPr lang="es-ES" dirty="0" err="1"/>
              <a:t>parsear</a:t>
            </a:r>
            <a:r>
              <a:rPr lang="es-ES" dirty="0"/>
              <a:t> el mensaje a JSON cuando lo recibiésemos del back. A la parte derecha podemos ver como he podido utilizar las partes del </a:t>
            </a:r>
            <a:r>
              <a:rPr lang="es-ES" dirty="0" err="1"/>
              <a:t>service</a:t>
            </a:r>
            <a:r>
              <a:rPr lang="es-ES" dirty="0"/>
              <a:t> para hacer funcionar toda la casuística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50</a:t>
            </a:fld>
            <a:endParaRPr lang="es-ES"/>
          </a:p>
        </p:txBody>
      </p:sp>
    </p:spTree>
    <p:extLst>
      <p:ext uri="{BB962C8B-B14F-4D97-AF65-F5344CB8AC3E}">
        <p14:creationId xmlns:p14="http://schemas.microsoft.com/office/powerpoint/2010/main" val="4199912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Así que empezamos, i nos adentramos en el primer punto introductorio a todo esto</a:t>
            </a:r>
            <a:endParaRPr dirty="0"/>
          </a:p>
        </p:txBody>
      </p:sp>
    </p:spTree>
    <p:extLst>
      <p:ext uri="{BB962C8B-B14F-4D97-AF65-F5344CB8AC3E}">
        <p14:creationId xmlns:p14="http://schemas.microsoft.com/office/powerpoint/2010/main" val="3667884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un circulo completo de como aumentando el valor de una puja, se notifica al resto de clientes.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51</a:t>
            </a:fld>
            <a:endParaRPr lang="es-ES"/>
          </a:p>
        </p:txBody>
      </p:sp>
    </p:spTree>
    <p:extLst>
      <p:ext uri="{BB962C8B-B14F-4D97-AF65-F5344CB8AC3E}">
        <p14:creationId xmlns:p14="http://schemas.microsoft.com/office/powerpoint/2010/main" val="1675160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52</a:t>
            </a:fld>
            <a:endParaRPr lang="es-ES"/>
          </a:p>
        </p:txBody>
      </p:sp>
    </p:spTree>
    <p:extLst>
      <p:ext uri="{BB962C8B-B14F-4D97-AF65-F5344CB8AC3E}">
        <p14:creationId xmlns:p14="http://schemas.microsoft.com/office/powerpoint/2010/main" val="27792269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sí que es cierto que a lo largo del curso ya hemos ya hemos ido viendo diferentes modelados de transmisión de mensajes en aplicaciones de cliente servidor y aunque a lo mejor no le hayamos puesto nombre sí que me gustaría hacer un repaso de ello y mencionar las principales características. En concreto vamos a hablar muy brevemente sobre el </a:t>
            </a:r>
            <a:r>
              <a:rPr lang="es-ES" b="0" i="0" dirty="0" err="1">
                <a:solidFill>
                  <a:srgbClr val="282625"/>
                </a:solidFill>
                <a:effectLst/>
                <a:latin typeface="Source Sans Pro" panose="020B0503030403020204" pitchFamily="34" charset="0"/>
              </a:rPr>
              <a:t>broadcasting</a:t>
            </a:r>
            <a:r>
              <a:rPr lang="es-ES" b="0" i="0" dirty="0">
                <a:solidFill>
                  <a:srgbClr val="282625"/>
                </a:solidFill>
                <a:effectLst/>
                <a:latin typeface="Source Sans Pro" panose="020B0503030403020204" pitchFamily="34" charset="0"/>
              </a:rPr>
              <a:t> y la suscripción a los canales de comunicación.</a:t>
            </a:r>
            <a:endParaRPr dirty="0"/>
          </a:p>
        </p:txBody>
      </p:sp>
    </p:spTree>
    <p:extLst>
      <p:ext uri="{BB962C8B-B14F-4D97-AF65-F5344CB8AC3E}">
        <p14:creationId xmlns:p14="http://schemas.microsoft.com/office/powerpoint/2010/main" val="1168905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56</a:t>
            </a:fld>
            <a:endParaRPr lang="es-ES"/>
          </a:p>
        </p:txBody>
      </p:sp>
    </p:spTree>
    <p:extLst>
      <p:ext uri="{BB962C8B-B14F-4D97-AF65-F5344CB8AC3E}">
        <p14:creationId xmlns:p14="http://schemas.microsoft.com/office/powerpoint/2010/main" val="670011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1746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59</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Las webs candidatas para utilizar </a:t>
            </a:r>
            <a:r>
              <a:rPr lang="es-ES" b="0" i="0" dirty="0" err="1">
                <a:solidFill>
                  <a:srgbClr val="282625"/>
                </a:solidFill>
                <a:effectLst/>
                <a:latin typeface="Source Sans Pro" panose="020B0503030403020204" pitchFamily="34" charset="0"/>
              </a:rPr>
              <a:t>signalR</a:t>
            </a:r>
            <a:r>
              <a:rPr lang="es-ES" b="0" i="0" dirty="0">
                <a:solidFill>
                  <a:srgbClr val="282625"/>
                </a:solidFill>
                <a:effectLst/>
                <a:latin typeface="Source Sans Pro" panose="020B0503030403020204" pitchFamily="34" charset="0"/>
              </a:rPr>
              <a:t> son aquellas aplicaciones que requieren actualizaciones de alta frecuencia del servidor, algunos ejemplos podrían ser juegos redes sociales subastas mapa. También paneles y aplicaciones de monitorización cómo pueden ser actualizaciones de ventas instantáneas o alertas de viaje también tenemos las aplicaciones colaborativas aplicaciones como por ejemplo las pizarras colaborativas, </a:t>
            </a:r>
            <a:r>
              <a:rPr lang="es-ES" b="0" i="0" dirty="0" err="1">
                <a:solidFill>
                  <a:srgbClr val="282625"/>
                </a:solidFill>
                <a:effectLst/>
                <a:latin typeface="Source Sans Pro" panose="020B0503030403020204" pitchFamily="34" charset="0"/>
              </a:rPr>
              <a:t>posits</a:t>
            </a:r>
            <a:r>
              <a:rPr lang="es-ES" b="0" i="0" dirty="0">
                <a:solidFill>
                  <a:srgbClr val="282625"/>
                </a:solidFill>
                <a:effectLst/>
                <a:latin typeface="Source Sans Pro" panose="020B0503030403020204" pitchFamily="34" charset="0"/>
              </a:rPr>
              <a:t> interactivos en las reuniones de equipo… también tenemos aplicaciones que requieren notificaciones como chats,  juegos , email….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60</a:t>
            </a:fld>
            <a:endParaRPr lang="es-ES"/>
          </a:p>
        </p:txBody>
      </p:sp>
    </p:spTree>
    <p:extLst>
      <p:ext uri="{BB962C8B-B14F-4D97-AF65-F5344CB8AC3E}">
        <p14:creationId xmlns:p14="http://schemas.microsoft.com/office/powerpoint/2010/main" val="1850825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características principales características de </a:t>
            </a:r>
            <a:r>
              <a:rPr lang="es-ES" dirty="0" err="1"/>
              <a:t>signalR</a:t>
            </a:r>
            <a:r>
              <a:rPr lang="es-ES" dirty="0"/>
              <a:t> es que proporciona un API para crear llamadas a procedimientos remotos de servidor a cliente. Tiene la capacidad de manejar la gestión de conexiones automáticamente y es capaz de enviar mensajes a todos los clientes o a un grupo concreto de ellos y a pesar de ello no sobresaturarse.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61</a:t>
            </a:fld>
            <a:endParaRPr lang="es-ES"/>
          </a:p>
        </p:txBody>
      </p:sp>
    </p:spTree>
    <p:extLst>
      <p:ext uri="{BB962C8B-B14F-4D97-AF65-F5344CB8AC3E}">
        <p14:creationId xmlns:p14="http://schemas.microsoft.com/office/powerpoint/2010/main" val="283295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err="1">
                <a:solidFill>
                  <a:srgbClr val="282625"/>
                </a:solidFill>
                <a:effectLst/>
                <a:latin typeface="Source Sans Pro" panose="020B0503030403020204" pitchFamily="34" charset="0"/>
              </a:rPr>
              <a:t>Eel</a:t>
            </a:r>
            <a:r>
              <a:rPr lang="es-ES" b="0" i="0" dirty="0">
                <a:solidFill>
                  <a:srgbClr val="282625"/>
                </a:solidFill>
                <a:effectLst/>
                <a:latin typeface="Source Sans Pro" panose="020B0503030403020204" pitchFamily="34" charset="0"/>
              </a:rPr>
              <a:t> diagrama siguiente se muestra la relación entre los </a:t>
            </a:r>
            <a:r>
              <a:rPr lang="es-ES" b="0" i="0" dirty="0" err="1">
                <a:solidFill>
                  <a:srgbClr val="282625"/>
                </a:solidFill>
                <a:effectLst/>
                <a:latin typeface="Source Sans Pro" panose="020B0503030403020204" pitchFamily="34" charset="0"/>
              </a:rPr>
              <a:t>hubs</a:t>
            </a:r>
            <a:r>
              <a:rPr lang="es-ES" b="0" i="0" dirty="0">
                <a:solidFill>
                  <a:srgbClr val="282625"/>
                </a:solidFill>
                <a:effectLst/>
                <a:latin typeface="Source Sans Pro" panose="020B0503030403020204" pitchFamily="34" charset="0"/>
              </a:rPr>
              <a:t> las conexiones persistentes y las tecnologías subyacentes usadas para los transportes así que por ejemplo podemos ver que primero tenemos la aplicación de Punto Net tenemos los </a:t>
            </a:r>
            <a:r>
              <a:rPr lang="es-ES" b="0" i="0" dirty="0" err="1">
                <a:solidFill>
                  <a:srgbClr val="282625"/>
                </a:solidFill>
                <a:effectLst/>
                <a:latin typeface="Source Sans Pro" panose="020B0503030403020204" pitchFamily="34" charset="0"/>
              </a:rPr>
              <a:t>hacks</a:t>
            </a:r>
            <a:r>
              <a:rPr lang="es-ES" b="0" i="0" dirty="0">
                <a:solidFill>
                  <a:srgbClr val="282625"/>
                </a:solidFill>
                <a:effectLst/>
                <a:latin typeface="Source Sans Pro" panose="020B0503030403020204" pitchFamily="34" charset="0"/>
              </a:rPr>
              <a:t> que los explicaremos más adelante luego tenemos el lápiz y los transportes que pueden ser </a:t>
            </a:r>
            <a:r>
              <a:rPr lang="es-ES" b="0" i="0" dirty="0" err="1">
                <a:solidFill>
                  <a:srgbClr val="282625"/>
                </a:solidFill>
                <a:effectLst/>
                <a:latin typeface="Source Sans Pro" panose="020B0503030403020204" pitchFamily="34" charset="0"/>
              </a:rPr>
              <a:t>WebSockets</a:t>
            </a:r>
            <a:r>
              <a:rPr lang="es-ES" b="0" i="0" dirty="0">
                <a:solidFill>
                  <a:srgbClr val="282625"/>
                </a:solidFill>
                <a:effectLst/>
                <a:latin typeface="Source Sans Pro" panose="020B0503030403020204" pitchFamily="34" charset="0"/>
              </a:rPr>
              <a:t> Server se enteren </a:t>
            </a:r>
            <a:r>
              <a:rPr lang="es-ES" b="0" i="0" dirty="0" err="1">
                <a:solidFill>
                  <a:srgbClr val="282625"/>
                </a:solidFill>
                <a:effectLst/>
                <a:latin typeface="Source Sans Pro" panose="020B0503030403020204" pitchFamily="34" charset="0"/>
              </a:rPr>
              <a:t>long</a:t>
            </a:r>
            <a:r>
              <a:rPr lang="es-ES" b="0" i="0" dirty="0">
                <a:solidFill>
                  <a:srgbClr val="282625"/>
                </a:solidFill>
                <a:effectLst/>
                <a:latin typeface="Source Sans Pro" panose="020B0503030403020204" pitchFamily="34" charset="0"/>
              </a:rPr>
              <a:t> </a:t>
            </a:r>
            <a:r>
              <a:rPr lang="es-ES" b="0" i="0" dirty="0" err="1">
                <a:solidFill>
                  <a:srgbClr val="282625"/>
                </a:solidFill>
                <a:effectLst/>
                <a:latin typeface="Source Sans Pro" panose="020B0503030403020204" pitchFamily="34" charset="0"/>
              </a:rPr>
              <a:t>bullying</a:t>
            </a:r>
            <a:r>
              <a:rPr lang="es-ES" b="0" i="0" dirty="0">
                <a:solidFill>
                  <a:srgbClr val="282625"/>
                </a:solidFill>
                <a:effectLst/>
                <a:latin typeface="Source Sans Pro" panose="020B0503030403020204" pitchFamily="34" charset="0"/>
              </a:rPr>
              <a:t> y luego tenemos por otra parte en los diferentes clientes en los cuales tenemos la aplicación web los </a:t>
            </a:r>
            <a:r>
              <a:rPr lang="es-ES" b="0" i="0" dirty="0" err="1">
                <a:solidFill>
                  <a:srgbClr val="282625"/>
                </a:solidFill>
                <a:effectLst/>
                <a:latin typeface="Source Sans Pro" panose="020B0503030403020204" pitchFamily="34" charset="0"/>
              </a:rPr>
              <a:t>hubs</a:t>
            </a:r>
            <a:r>
              <a:rPr lang="es-ES" b="0" i="0" dirty="0">
                <a:solidFill>
                  <a:srgbClr val="282625"/>
                </a:solidFill>
                <a:effectLst/>
                <a:latin typeface="Source Sans Pro" panose="020B0503030403020204" pitchFamily="34" charset="0"/>
              </a:rPr>
              <a:t> también tenemos el API y los transportes así que nada hoy iremos desarrollando un poco más adelante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63</a:t>
            </a:fld>
            <a:endParaRPr lang="es-ES"/>
          </a:p>
        </p:txBody>
      </p:sp>
    </p:spTree>
    <p:extLst>
      <p:ext uri="{BB962C8B-B14F-4D97-AF65-F5344CB8AC3E}">
        <p14:creationId xmlns:p14="http://schemas.microsoft.com/office/powerpoint/2010/main" val="3968139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o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cómo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64</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 de las tecnologías que vamos a tratar, por quien o quienes han sido creadas y si alguna está basada en alguna tecnología anterior. ¿De acuerdo?</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Quedémonos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ahora mismo vamos a ver la puesta en marcha de un proyecto exactamente vamos a hacer un contador de visitas a una misma página web entonces cada vez que se refresque o se conecta un cliente nuevo estoy contento este contador va a aumentar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65</a:t>
            </a:fld>
            <a:endParaRPr lang="es-ES"/>
          </a:p>
        </p:txBody>
      </p:sp>
    </p:spTree>
    <p:extLst>
      <p:ext uri="{BB962C8B-B14F-4D97-AF65-F5344CB8AC3E}">
        <p14:creationId xmlns:p14="http://schemas.microsoft.com/office/powerpoint/2010/main" val="11453217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66</a:t>
            </a:fld>
            <a:endParaRPr lang="es-ES"/>
          </a:p>
        </p:txBody>
      </p:sp>
    </p:spTree>
    <p:extLst>
      <p:ext uri="{BB962C8B-B14F-4D97-AF65-F5344CB8AC3E}">
        <p14:creationId xmlns:p14="http://schemas.microsoft.com/office/powerpoint/2010/main" val="3289518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67</a:t>
            </a:fld>
            <a:endParaRPr lang="es-ES"/>
          </a:p>
        </p:txBody>
      </p:sp>
    </p:spTree>
    <p:extLst>
      <p:ext uri="{BB962C8B-B14F-4D97-AF65-F5344CB8AC3E}">
        <p14:creationId xmlns:p14="http://schemas.microsoft.com/office/powerpoint/2010/main" val="18403852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68</a:t>
            </a:fld>
            <a:endParaRPr lang="es-ES"/>
          </a:p>
        </p:txBody>
      </p:sp>
    </p:spTree>
    <p:extLst>
      <p:ext uri="{BB962C8B-B14F-4D97-AF65-F5344CB8AC3E}">
        <p14:creationId xmlns:p14="http://schemas.microsoft.com/office/powerpoint/2010/main" val="3430350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E3E3E3"/>
                </a:solidFill>
                <a:effectLst/>
                <a:latin typeface="Google Sans"/>
              </a:rPr>
              <a:t>El CORS (Cross-</a:t>
            </a:r>
            <a:r>
              <a:rPr lang="es-ES" b="0" i="0" dirty="0" err="1">
                <a:solidFill>
                  <a:srgbClr val="E3E3E3"/>
                </a:solidFill>
                <a:effectLst/>
                <a:latin typeface="Google Sans"/>
              </a:rPr>
              <a:t>Origin</a:t>
            </a:r>
            <a:r>
              <a:rPr lang="es-ES" b="0" i="0" dirty="0">
                <a:solidFill>
                  <a:srgbClr val="E3E3E3"/>
                </a:solidFill>
                <a:effectLst/>
                <a:latin typeface="Google Sans"/>
              </a:rPr>
              <a:t> </a:t>
            </a:r>
            <a:r>
              <a:rPr lang="es-ES" b="0" i="0" dirty="0" err="1">
                <a:solidFill>
                  <a:srgbClr val="E3E3E3"/>
                </a:solidFill>
                <a:effectLst/>
                <a:latin typeface="Google Sans"/>
              </a:rPr>
              <a:t>Resource</a:t>
            </a:r>
            <a:r>
              <a:rPr lang="es-ES" b="0" i="0" dirty="0">
                <a:solidFill>
                  <a:srgbClr val="E3E3E3"/>
                </a:solidFill>
                <a:effectLst/>
                <a:latin typeface="Google Sans"/>
              </a:rPr>
              <a:t> </a:t>
            </a:r>
            <a:r>
              <a:rPr lang="es-ES" b="0" i="0" dirty="0" err="1">
                <a:solidFill>
                  <a:srgbClr val="E3E3E3"/>
                </a:solidFill>
                <a:effectLst/>
                <a:latin typeface="Google Sans"/>
              </a:rPr>
              <a:t>Sharing</a:t>
            </a:r>
            <a:r>
              <a:rPr lang="es-ES" b="0" i="0" dirty="0">
                <a:solidFill>
                  <a:srgbClr val="E3E3E3"/>
                </a:solidFill>
                <a:effectLst/>
                <a:latin typeface="Google Sans"/>
              </a:rPr>
              <a:t>) es un mecanismo de seguridad que permite a los navegadores web permitir que las solicitudes HTTP entren desde un origen diversos.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69</a:t>
            </a:fld>
            <a:endParaRPr lang="es-ES"/>
          </a:p>
        </p:txBody>
      </p:sp>
    </p:spTree>
    <p:extLst>
      <p:ext uri="{BB962C8B-B14F-4D97-AF65-F5344CB8AC3E}">
        <p14:creationId xmlns:p14="http://schemas.microsoft.com/office/powerpoint/2010/main" val="1633273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72</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Antes por ejemplo habíamos visto el ejemplo de ver las vistas totales que tenía una página web ahora nos vamos a centrar en otro tipo de </a:t>
            </a:r>
            <a:r>
              <a:rPr lang="es-ES" b="0" i="0" dirty="0" err="1">
                <a:solidFill>
                  <a:srgbClr val="282625"/>
                </a:solidFill>
                <a:effectLst/>
                <a:latin typeface="Source Sans Pro" panose="020B0503030403020204" pitchFamily="34" charset="0"/>
              </a:rPr>
              <a:t>de</a:t>
            </a:r>
            <a:r>
              <a:rPr lang="es-ES" b="0" i="0" dirty="0">
                <a:solidFill>
                  <a:srgbClr val="282625"/>
                </a:solidFill>
                <a:effectLst/>
                <a:latin typeface="Source Sans Pro" panose="020B0503030403020204" pitchFamily="34" charset="0"/>
              </a:rPr>
              <a:t> ejemplo en el cual se miran los usuarios activos en este momento en la web y aquí vamos a hacer uso de los métodos que habíamos visto en la diapositiva anterior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83</a:t>
            </a:fld>
            <a:endParaRPr lang="es-ES"/>
          </a:p>
        </p:txBody>
      </p:sp>
    </p:spTree>
    <p:extLst>
      <p:ext uri="{BB962C8B-B14F-4D97-AF65-F5344CB8AC3E}">
        <p14:creationId xmlns:p14="http://schemas.microsoft.com/office/powerpoint/2010/main" val="682863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Un ejemplo común en este contexto es una aplicación de redes sociales. Cuando un usuario publica una nueva publicación, realiza un comentario o actualiza su perfil, el servidor notifica a todos los otros usuarios conectados en tiempo real. Esto asegura que todos los usuarios vean de inmediato las actualizaciones realizadas por sus contactos en la plataforma, creando una experiencia de red social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91</a:t>
            </a:fld>
            <a:endParaRPr lang="es-ES"/>
          </a:p>
        </p:txBody>
      </p:sp>
    </p:spTree>
    <p:extLst>
      <p:ext uri="{BB962C8B-B14F-4D97-AF65-F5344CB8AC3E}">
        <p14:creationId xmlns:p14="http://schemas.microsoft.com/office/powerpoint/2010/main" val="2945131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Un ejemplo de casuística en este caso por ejemplo sería yo pido descargar un fichero desde una página web y cuando el servidor ya me lo puede proveer me envía una notificación a sobre que ya tengo el fichero disponible.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92</a:t>
            </a:fld>
            <a:endParaRPr lang="es-ES"/>
          </a:p>
        </p:txBody>
      </p:sp>
    </p:spTree>
    <p:extLst>
      <p:ext uri="{BB962C8B-B14F-4D97-AF65-F5344CB8AC3E}">
        <p14:creationId xmlns:p14="http://schemas.microsoft.com/office/powerpoint/2010/main" val="37362922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D1D5DB"/>
                </a:solidFill>
                <a:effectLst/>
                <a:latin typeface="Söhne"/>
              </a:rPr>
              <a:t>Un ejemplo común en este caso sería una aplicación de chat en grupo. Si un usuario envía un mensaje en un grupo de chat, el servidor notificará a todos los demás usuarios conectados en ese grupo, excepto al usuario que envió el mensaje. De esta manera, los demás participantes recibirán la notificación de la nueva mensaje, pero el remitente original no recibirá una notificación redundante sobre su propia acción.</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93</a:t>
            </a:fld>
            <a:endParaRPr lang="es-ES"/>
          </a:p>
        </p:txBody>
      </p:sp>
    </p:spTree>
    <p:extLst>
      <p:ext uri="{BB962C8B-B14F-4D97-AF65-F5344CB8AC3E}">
        <p14:creationId xmlns:p14="http://schemas.microsoft.com/office/powerpoint/2010/main" val="291648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vamos a hacer una similitud con la vida diaria, ¿vale?  el servidor actúa como aquella persona que constantemente olvida tu nombre o no recuerda quién eres y en caso de querer comunicarte con esa personas, debes ser tú el primero que debes de tomar la iniciativa, hablarle… </a:t>
            </a:r>
          </a:p>
          <a:p>
            <a:r>
              <a:rPr lang="es-ES" dirty="0"/>
              <a:t>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 también nos serviría la casuística real anterior en la que yo envío </a:t>
            </a:r>
            <a:r>
              <a:rPr lang="es-ES" dirty="0" err="1"/>
              <a:t>envio</a:t>
            </a:r>
            <a:r>
              <a:rPr lang="es-ES" dirty="0"/>
              <a:t> un mensaje al servidor y quiero que notifique de dicho mensaje a una persona en concreto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94</a:t>
            </a:fld>
            <a:endParaRPr lang="es-ES"/>
          </a:p>
        </p:txBody>
      </p:sp>
    </p:spTree>
    <p:extLst>
      <p:ext uri="{BB962C8B-B14F-4D97-AF65-F5344CB8AC3E}">
        <p14:creationId xmlns:p14="http://schemas.microsoft.com/office/powerpoint/2010/main" val="2317956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casuística de esto podría ser yo en un red social veo un meme que me encanta y decido compartirlo con dos amigos pero de forma individual.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95</a:t>
            </a:fld>
            <a:endParaRPr lang="es-ES"/>
          </a:p>
        </p:txBody>
      </p:sp>
    </p:spTree>
    <p:extLst>
      <p:ext uri="{BB962C8B-B14F-4D97-AF65-F5344CB8AC3E}">
        <p14:creationId xmlns:p14="http://schemas.microsoft.com/office/powerpoint/2010/main" val="1245597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a:t>
            </a:r>
            <a:r>
              <a:rPr lang="es-ES" dirty="0" err="1"/>
              <a:t>casuistica</a:t>
            </a:r>
            <a:r>
              <a:rPr lang="es-ES" dirty="0"/>
              <a:t> de esto puede ser un mensaje que quiero que se notifique a todos los empleados de mi empresa exceptuando por ejemplo a las personas que se encuentran en practicas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96</a:t>
            </a:fld>
            <a:endParaRPr lang="es-ES"/>
          </a:p>
        </p:txBody>
      </p:sp>
    </p:spTree>
    <p:extLst>
      <p:ext uri="{BB962C8B-B14F-4D97-AF65-F5344CB8AC3E}">
        <p14:creationId xmlns:p14="http://schemas.microsoft.com/office/powerpoint/2010/main" val="3415740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pasar por ejemplo que queramos hacer una exportación a Excel de una tabla, entonces pulsamos el botón exportar y se manda una notificación al front “El Excel se está preparando” y nos quedamos a la espera para que cuando la tarea termine notifique al front “El Excel está listo” pero queremos que aunque el cliente esté en dos pestañas distintas de la aplicación recibe en ambas la notificación. Para eso utilizaremos </a:t>
            </a:r>
            <a:r>
              <a:rPr lang="es-ES" dirty="0" err="1"/>
              <a:t>User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97</a:t>
            </a:fld>
            <a:endParaRPr lang="es-ES"/>
          </a:p>
        </p:txBody>
      </p:sp>
    </p:spTree>
    <p:extLst>
      <p:ext uri="{BB962C8B-B14F-4D97-AF65-F5344CB8AC3E}">
        <p14:creationId xmlns:p14="http://schemas.microsoft.com/office/powerpoint/2010/main" val="3921850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98</a:t>
            </a:fld>
            <a:endParaRPr lang="es-ES"/>
          </a:p>
        </p:txBody>
      </p:sp>
    </p:spTree>
    <p:extLst>
      <p:ext uri="{BB962C8B-B14F-4D97-AF65-F5344CB8AC3E}">
        <p14:creationId xmlns:p14="http://schemas.microsoft.com/office/powerpoint/2010/main" val="42321198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99</a:t>
            </a:fld>
            <a:endParaRPr lang="es-ES"/>
          </a:p>
        </p:txBody>
      </p:sp>
    </p:spTree>
    <p:extLst>
      <p:ext uri="{BB962C8B-B14F-4D97-AF65-F5344CB8AC3E}">
        <p14:creationId xmlns:p14="http://schemas.microsoft.com/office/powerpoint/2010/main" val="4131990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100</a:t>
            </a:fld>
            <a:endParaRPr lang="es-ES"/>
          </a:p>
        </p:txBody>
      </p:sp>
    </p:spTree>
    <p:extLst>
      <p:ext uri="{BB962C8B-B14F-4D97-AF65-F5344CB8AC3E}">
        <p14:creationId xmlns:p14="http://schemas.microsoft.com/office/powerpoint/2010/main" val="1288085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101</a:t>
            </a:fld>
            <a:endParaRPr lang="es-ES"/>
          </a:p>
        </p:txBody>
      </p:sp>
    </p:spTree>
    <p:extLst>
      <p:ext uri="{BB962C8B-B14F-4D97-AF65-F5344CB8AC3E}">
        <p14:creationId xmlns:p14="http://schemas.microsoft.com/office/powerpoint/2010/main" val="18453507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102</a:t>
            </a:fld>
            <a:endParaRPr lang="es-ES"/>
          </a:p>
        </p:txBody>
      </p:sp>
    </p:spTree>
    <p:extLst>
      <p:ext uri="{BB962C8B-B14F-4D97-AF65-F5344CB8AC3E}">
        <p14:creationId xmlns:p14="http://schemas.microsoft.com/office/powerpoint/2010/main" val="33675427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una última opción que es </a:t>
            </a:r>
            <a:r>
              <a:rPr lang="es-ES" dirty="0" err="1"/>
              <a:t>None</a:t>
            </a:r>
            <a:r>
              <a:rPr lang="es-ES" dirty="0"/>
              <a:t>, pero </a:t>
            </a:r>
            <a:r>
              <a:rPr lang="es-ES" dirty="0" err="1"/>
              <a:t>qu</a:t>
            </a:r>
            <a:r>
              <a:rPr lang="es-ES" dirty="0"/>
              <a:t> </a:t>
            </a:r>
            <a:r>
              <a:rPr lang="es-ES" dirty="0" err="1"/>
              <a:t>eno</a:t>
            </a:r>
            <a:r>
              <a:rPr lang="es-ES" dirty="0"/>
              <a:t> es útil porque sino no estaríamos utilizando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108</a:t>
            </a:fld>
            <a:endParaRPr lang="es-ES"/>
          </a:p>
        </p:txBody>
      </p:sp>
    </p:spTree>
    <p:extLst>
      <p:ext uri="{BB962C8B-B14F-4D97-AF65-F5344CB8AC3E}">
        <p14:creationId xmlns:p14="http://schemas.microsoft.com/office/powerpoint/2010/main" val="258751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cuáles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110</a:t>
            </a:fld>
            <a:endParaRPr lang="es-ES"/>
          </a:p>
        </p:txBody>
      </p:sp>
    </p:spTree>
    <p:extLst>
      <p:ext uri="{BB962C8B-B14F-4D97-AF65-F5344CB8AC3E}">
        <p14:creationId xmlns:p14="http://schemas.microsoft.com/office/powerpoint/2010/main" val="4099612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114</a:t>
            </a:fld>
            <a:endParaRPr lang="es-ES"/>
          </a:p>
        </p:txBody>
      </p:sp>
    </p:spTree>
    <p:extLst>
      <p:ext uri="{BB962C8B-B14F-4D97-AF65-F5344CB8AC3E}">
        <p14:creationId xmlns:p14="http://schemas.microsoft.com/office/powerpoint/2010/main" val="13627076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diseñar los métodos para un Hub, es una buena práctica definir métodos con un único parámetro en lugar de múltiples parámetros de tipo simple. Esta buena práctica no es impuesta por la tecnología con </a:t>
            </a:r>
            <a:r>
              <a:rPr lang="es-ES" dirty="0" err="1"/>
              <a:t>SignalR</a:t>
            </a:r>
            <a:r>
              <a:rPr lang="es-ES" dirty="0"/>
              <a:t>, por lo </a:t>
            </a:r>
            <a:r>
              <a:rPr lang="es-ES" dirty="0" err="1"/>
              <a:t>quetendremos</a:t>
            </a:r>
            <a:r>
              <a:rPr lang="es-ES" dirty="0"/>
              <a:t> ser disciplinados y cuidadosos con ello.</a:t>
            </a:r>
          </a:p>
          <a:p>
            <a:r>
              <a:rPr lang="es-ES" dirty="0"/>
              <a:t>Por ejemplo, en lugar de pasar múltiples valores de </a:t>
            </a:r>
            <a:r>
              <a:rPr lang="es-ES" dirty="0" err="1"/>
              <a:t>strings</a:t>
            </a:r>
            <a:r>
              <a:rPr lang="es-ES" dirty="0"/>
              <a:t>, por ejemplo, lo más interesante sería definir un tipo con múltiples propiedades para utilizar como el único parámetro de mensaje, como se muestra en el siguiente código:</a:t>
            </a:r>
          </a:p>
          <a:p>
            <a:endParaRPr lang="es-ES" dirty="0"/>
          </a:p>
          <a:p>
            <a:r>
              <a:rPr lang="es-ES" dirty="0"/>
              <a:t>La razón de esta buena práctica es que permite futuros cambios como añadir una tercera propiedad para el mensaje y que no produzca errores, ya que, si añadimos un tercer parámetro y no hemos modificados todos los clientes, esto va a producir un error. Pero si en cambio añadimos una nueva propiedad al objeto y este no se pasa desde los clientes no va a producir ningún tipo de error</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116</a:t>
            </a:fld>
            <a:endParaRPr lang="es-ES"/>
          </a:p>
        </p:txBody>
      </p:sp>
    </p:spTree>
    <p:extLst>
      <p:ext uri="{BB962C8B-B14F-4D97-AF65-F5344CB8AC3E}">
        <p14:creationId xmlns:p14="http://schemas.microsoft.com/office/powerpoint/2010/main" val="13899033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en principio esta ha sido una introducción a Server Sen </a:t>
            </a:r>
            <a:r>
              <a:rPr lang="es-ES" b="0" i="0" dirty="0" err="1">
                <a:solidFill>
                  <a:srgbClr val="282625"/>
                </a:solidFill>
                <a:effectLst/>
                <a:latin typeface="Source Sans Pro" panose="020B0503030403020204" pitchFamily="34" charset="0"/>
              </a:rPr>
              <a:t>Events</a:t>
            </a:r>
            <a:r>
              <a:rPr lang="es-ES" b="0" i="0" dirty="0">
                <a:solidFill>
                  <a:srgbClr val="282625"/>
                </a:solidFill>
                <a:effectLst/>
                <a:latin typeface="Source Sans Pro" panose="020B0503030403020204" pitchFamily="34" charset="0"/>
              </a:rPr>
              <a:t> y ahora nos vamos a centrar en los </a:t>
            </a:r>
            <a:r>
              <a:rPr lang="es-ES" b="0" i="0" dirty="0" err="1">
                <a:solidFill>
                  <a:srgbClr val="282625"/>
                </a:solidFill>
                <a:effectLst/>
                <a:latin typeface="Source Sans Pro" panose="020B0503030403020204" pitchFamily="34" charset="0"/>
              </a:rPr>
              <a:t>WebSockets</a:t>
            </a:r>
            <a:endParaRPr dirty="0"/>
          </a:p>
        </p:txBody>
      </p:sp>
    </p:spTree>
    <p:extLst>
      <p:ext uri="{BB962C8B-B14F-4D97-AF65-F5344CB8AC3E}">
        <p14:creationId xmlns:p14="http://schemas.microsoft.com/office/powerpoint/2010/main" val="5003358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119</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a:p>
            <a:pPr algn="l"/>
            <a:endParaRPr lang="es-ES" dirty="0"/>
          </a:p>
          <a:p>
            <a:pPr algn="l"/>
            <a:r>
              <a:rPr lang="es-ES" dirty="0"/>
              <a:t>Podemos ver que el protocolo http ha sido algo que se ha mantenido a raíz del tiempo, se ha ido perfeccionando, mejorando, pero hasta día de hoy seguimos haciendo uso del él. El protocolo nos permite la comunicación entre ambas partes de manera que yo como cliente, o como aplicación web pido a mi server oye dame el listado de usuarios de esta aplicación, es decir lanzamos una petición http GET para “</a:t>
            </a:r>
            <a:r>
              <a:rPr lang="es-ES" dirty="0" err="1"/>
              <a:t>users</a:t>
            </a:r>
            <a:r>
              <a:rPr lang="es-ES" dirty="0"/>
              <a:t>” este es capaz de responderme un listado en formato JSON con la información que he solicitado.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2911193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01/02/2024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01/02/2024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01/02/2024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01/02/2024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0.png"/></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12.png"/></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1.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1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6.gif"/><Relationship Id="rId5" Type="http://schemas.openxmlformats.org/officeDocument/2006/relationships/image" Target="../media/image45.jpeg"/><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5.gif"/><Relationship Id="rId4" Type="http://schemas.openxmlformats.org/officeDocument/2006/relationships/image" Target="../media/image74.gif"/></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05.gif"/><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9.png"/></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aplicaciones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lgn="just">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lgn="just">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0F7A0BCA-8B63-2B31-37C8-C5BDA956942D}"/>
              </a:ext>
            </a:extLst>
          </p:cNvPr>
          <p:cNvPicPr>
            <a:picLocks noChangeAspect="1"/>
          </p:cNvPicPr>
          <p:nvPr/>
        </p:nvPicPr>
        <p:blipFill>
          <a:blip r:embed="rId3"/>
          <a:stretch>
            <a:fillRect/>
          </a:stretch>
        </p:blipFill>
        <p:spPr>
          <a:xfrm>
            <a:off x="1792011" y="6335371"/>
            <a:ext cx="6172200" cy="371475"/>
          </a:xfrm>
          <a:prstGeom prst="rect">
            <a:avLst/>
          </a:prstGeom>
        </p:spPr>
      </p:pic>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100</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sp>
        <p:nvSpPr>
          <p:cNvPr id="46" name="Rectángulo 45">
            <a:extLst>
              <a:ext uri="{FF2B5EF4-FFF2-40B4-BE49-F238E27FC236}">
                <a16:creationId xmlns:a16="http://schemas.microsoft.com/office/drawing/2014/main" id="{DB4FED16-F326-4E21-6D03-4DA80FBD3DF1}"/>
              </a:ext>
            </a:extLst>
          </p:cNvPr>
          <p:cNvSpPr/>
          <p:nvPr/>
        </p:nvSpPr>
        <p:spPr>
          <a:xfrm>
            <a:off x="2225040" y="6345711"/>
            <a:ext cx="29489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86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101</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Clients.OthersInGroup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13" name="Imagen 12">
            <a:extLst>
              <a:ext uri="{FF2B5EF4-FFF2-40B4-BE49-F238E27FC236}">
                <a16:creationId xmlns:a16="http://schemas.microsoft.com/office/drawing/2014/main" id="{391C47DC-759C-F87D-D8AC-4836271D23FB}"/>
              </a:ext>
            </a:extLst>
          </p:cNvPr>
          <p:cNvPicPr>
            <a:picLocks noChangeAspect="1"/>
          </p:cNvPicPr>
          <p:nvPr/>
        </p:nvPicPr>
        <p:blipFill>
          <a:blip r:embed="rId5"/>
          <a:stretch>
            <a:fillRect/>
          </a:stretch>
        </p:blipFill>
        <p:spPr>
          <a:xfrm>
            <a:off x="1886171" y="6383449"/>
            <a:ext cx="5705475"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255520" y="6367299"/>
            <a:ext cx="30251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80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102</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5852860"/>
            <a:ext cx="49297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76847" y="5088814"/>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D6441D93-07B1-ED60-1E22-ACA312B49846}"/>
              </a:ext>
            </a:extLst>
          </p:cNvPr>
          <p:cNvPicPr>
            <a:picLocks noChangeAspect="1"/>
          </p:cNvPicPr>
          <p:nvPr/>
        </p:nvPicPr>
        <p:blipFill>
          <a:blip r:embed="rId5"/>
          <a:stretch>
            <a:fillRect/>
          </a:stretch>
        </p:blipFill>
        <p:spPr>
          <a:xfrm>
            <a:off x="1852971" y="6353176"/>
            <a:ext cx="65341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316480" y="6367299"/>
            <a:ext cx="32918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72067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103</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676474995"/>
              </p:ext>
            </p:extLst>
          </p:nvPr>
        </p:nvGraphicFramePr>
        <p:xfrm>
          <a:off x="116957" y="1174933"/>
          <a:ext cx="9643987" cy="1770286"/>
        </p:xfrm>
        <a:graphic>
          <a:graphicData uri="http://schemas.openxmlformats.org/drawingml/2006/table">
            <a:tbl>
              <a:tblPr firstRow="1" bandRow="1">
                <a:tableStyleId>{0660B408-B3CF-4A94-85FC-2B1E0A45F4A2}</a:tableStyleId>
              </a:tblPr>
              <a:tblGrid>
                <a:gridCol w="2473843">
                  <a:extLst>
                    <a:ext uri="{9D8B030D-6E8A-4147-A177-3AD203B41FA5}">
                      <a16:colId xmlns:a16="http://schemas.microsoft.com/office/drawing/2014/main" val="1985761999"/>
                    </a:ext>
                  </a:extLst>
                </a:gridCol>
                <a:gridCol w="7170144">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AddToGroupAsync</a:t>
                      </a:r>
                      <a:endParaRPr lang="es-ES" sz="1600" b="1" dirty="0"/>
                    </a:p>
                  </a:txBody>
                  <a:tcPr/>
                </a:tc>
                <a:tc>
                  <a:txBody>
                    <a:bodyPr/>
                    <a:lstStyle/>
                    <a:p>
                      <a:r>
                        <a:rPr lang="es-ES" sz="1600" dirty="0"/>
                        <a:t>Añade una conexión al grupo especificado.</a:t>
                      </a:r>
                    </a:p>
                  </a:txBody>
                  <a:tcPr/>
                </a:tc>
                <a:extLst>
                  <a:ext uri="{0D108BD9-81ED-4DB2-BD59-A6C34878D82A}">
                    <a16:rowId xmlns:a16="http://schemas.microsoft.com/office/drawing/2014/main" val="39884438"/>
                  </a:ext>
                </a:extLst>
              </a:tr>
              <a:tr h="563526">
                <a:tc>
                  <a:txBody>
                    <a:bodyPr/>
                    <a:lstStyle/>
                    <a:p>
                      <a:r>
                        <a:rPr lang="es-ES" sz="1600" b="1" dirty="0" err="1"/>
                        <a:t>RemoveFromGroupAsync</a:t>
                      </a:r>
                      <a:endParaRPr lang="es-ES" sz="1600" b="1" dirty="0"/>
                    </a:p>
                  </a:txBody>
                  <a:tcPr/>
                </a:tc>
                <a:tc>
                  <a:txBody>
                    <a:bodyPr/>
                    <a:lstStyle/>
                    <a:p>
                      <a:r>
                        <a:rPr lang="es-ES" sz="1600" dirty="0"/>
                        <a:t>Elimina una conexión del grupo especificado.</a:t>
                      </a:r>
                    </a:p>
                  </a:txBody>
                  <a:tcPr/>
                </a:tc>
                <a:extLst>
                  <a:ext uri="{0D108BD9-81ED-4DB2-BD59-A6C34878D82A}">
                    <a16:rowId xmlns:a16="http://schemas.microsoft.com/office/drawing/2014/main" val="1821984117"/>
                  </a:ext>
                </a:extLst>
              </a:tr>
            </a:tbl>
          </a:graphicData>
        </a:graphic>
      </p:graphicFrame>
    </p:spTree>
    <p:extLst>
      <p:ext uri="{BB962C8B-B14F-4D97-AF65-F5344CB8AC3E}">
        <p14:creationId xmlns:p14="http://schemas.microsoft.com/office/powerpoint/2010/main" val="1559055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1DDC2D-876D-5801-F5E6-0B7FB7772031}"/>
              </a:ext>
            </a:extLst>
          </p:cNvPr>
          <p:cNvSpPr>
            <a:spLocks noGrp="1"/>
          </p:cNvSpPr>
          <p:nvPr>
            <p:ph type="sldNum" sz="quarter" idx="12"/>
          </p:nvPr>
        </p:nvSpPr>
        <p:spPr/>
        <p:txBody>
          <a:bodyPr/>
          <a:lstStyle/>
          <a:p>
            <a:fld id="{9A396ACE-1A63-459D-82B4-27C23849521D}" type="slidenum">
              <a:rPr lang="es-ES" smtClean="0"/>
              <a:t>104</a:t>
            </a:fld>
            <a:endParaRPr lang="es-ES"/>
          </a:p>
        </p:txBody>
      </p:sp>
      <p:sp>
        <p:nvSpPr>
          <p:cNvPr id="5" name="CuadroTexto 4">
            <a:extLst>
              <a:ext uri="{FF2B5EF4-FFF2-40B4-BE49-F238E27FC236}">
                <a16:creationId xmlns:a16="http://schemas.microsoft.com/office/drawing/2014/main" id="{C358C7E8-6F9F-B929-2917-C528F4A2578C}"/>
              </a:ext>
            </a:extLst>
          </p:cNvPr>
          <p:cNvSpPr txBox="1"/>
          <p:nvPr/>
        </p:nvSpPr>
        <p:spPr>
          <a:xfrm>
            <a:off x="116957" y="100988"/>
            <a:ext cx="810200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2400" b="1" dirty="0">
                <a:ln w="22225">
                  <a:solidFill>
                    <a:srgbClr val="ED7D31"/>
                  </a:solidFill>
                  <a:prstDash val="solid"/>
                </a:ln>
                <a:solidFill>
                  <a:srgbClr val="ED7D31">
                    <a:lumMod val="40000"/>
                    <a:lumOff val="60000"/>
                  </a:srgbClr>
                </a:solidFill>
                <a:latin typeface="Calibri Light" panose="020F0302020204030204"/>
              </a:rPr>
              <a:t>Cambiar nombre de un método del Hub</a:t>
            </a:r>
            <a:r>
              <a:rPr kumimoji="0" lang="es-ES" sz="2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807262D1-C25A-4947-7234-D2E798CB71D1}"/>
              </a:ext>
            </a:extLst>
          </p:cNvPr>
          <p:cNvSpPr txBox="1"/>
          <p:nvPr/>
        </p:nvSpPr>
        <p:spPr>
          <a:xfrm>
            <a:off x="421433" y="841569"/>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7" name="Imagen 6">
            <a:extLst>
              <a:ext uri="{FF2B5EF4-FFF2-40B4-BE49-F238E27FC236}">
                <a16:creationId xmlns:a16="http://schemas.microsoft.com/office/drawing/2014/main" id="{D08971AB-A8EA-D212-8743-4EB14687F65E}"/>
              </a:ext>
            </a:extLst>
          </p:cNvPr>
          <p:cNvPicPr>
            <a:picLocks noChangeAspect="1"/>
          </p:cNvPicPr>
          <p:nvPr/>
        </p:nvPicPr>
        <p:blipFill>
          <a:blip r:embed="rId2"/>
          <a:stretch>
            <a:fillRect/>
          </a:stretch>
        </p:blipFill>
        <p:spPr>
          <a:xfrm>
            <a:off x="460447" y="1347026"/>
            <a:ext cx="8985103" cy="1298340"/>
          </a:xfrm>
          <a:prstGeom prst="rect">
            <a:avLst/>
          </a:prstGeom>
        </p:spPr>
      </p:pic>
      <p:sp>
        <p:nvSpPr>
          <p:cNvPr id="8" name="CuadroTexto 7">
            <a:extLst>
              <a:ext uri="{FF2B5EF4-FFF2-40B4-BE49-F238E27FC236}">
                <a16:creationId xmlns:a16="http://schemas.microsoft.com/office/drawing/2014/main" id="{450C23FE-DF02-A76C-58B7-75CAFD7EAC5D}"/>
              </a:ext>
            </a:extLst>
          </p:cNvPr>
          <p:cNvSpPr txBox="1"/>
          <p:nvPr/>
        </p:nvSpPr>
        <p:spPr>
          <a:xfrm>
            <a:off x="460447" y="2794077"/>
            <a:ext cx="8985103"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2196026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4F8EEDC-ACF1-0B65-319B-5989CE3EE897}"/>
              </a:ext>
            </a:extLst>
          </p:cNvPr>
          <p:cNvSpPr>
            <a:spLocks noGrp="1"/>
          </p:cNvSpPr>
          <p:nvPr>
            <p:ph type="sldNum" sz="quarter" idx="12"/>
          </p:nvPr>
        </p:nvSpPr>
        <p:spPr/>
        <p:txBody>
          <a:bodyPr/>
          <a:lstStyle/>
          <a:p>
            <a:fld id="{9A396ACE-1A63-459D-82B4-27C23849521D}" type="slidenum">
              <a:rPr lang="es-ES" smtClean="0"/>
              <a:t>105</a:t>
            </a:fld>
            <a:endParaRPr lang="es-ES"/>
          </a:p>
        </p:txBody>
      </p:sp>
      <p:sp>
        <p:nvSpPr>
          <p:cNvPr id="5" name="CuadroTexto 4">
            <a:extLst>
              <a:ext uri="{FF2B5EF4-FFF2-40B4-BE49-F238E27FC236}">
                <a16:creationId xmlns:a16="http://schemas.microsoft.com/office/drawing/2014/main" id="{89747ABF-0A0D-575B-505D-2D6176999CCD}"/>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pic>
        <p:nvPicPr>
          <p:cNvPr id="6" name="Imagen 5">
            <a:extLst>
              <a:ext uri="{FF2B5EF4-FFF2-40B4-BE49-F238E27FC236}">
                <a16:creationId xmlns:a16="http://schemas.microsoft.com/office/drawing/2014/main" id="{1523EF56-FC83-C656-3686-035E3167D7D6}"/>
              </a:ext>
            </a:extLst>
          </p:cNvPr>
          <p:cNvPicPr>
            <a:picLocks noChangeAspect="1"/>
          </p:cNvPicPr>
          <p:nvPr/>
        </p:nvPicPr>
        <p:blipFill>
          <a:blip r:embed="rId2"/>
          <a:stretch>
            <a:fillRect/>
          </a:stretch>
        </p:blipFill>
        <p:spPr>
          <a:xfrm>
            <a:off x="204235" y="1424427"/>
            <a:ext cx="8458200" cy="504825"/>
          </a:xfrm>
          <a:prstGeom prst="rect">
            <a:avLst/>
          </a:prstGeom>
        </p:spPr>
      </p:pic>
      <p:sp>
        <p:nvSpPr>
          <p:cNvPr id="7" name="CuadroTexto 6">
            <a:extLst>
              <a:ext uri="{FF2B5EF4-FFF2-40B4-BE49-F238E27FC236}">
                <a16:creationId xmlns:a16="http://schemas.microsoft.com/office/drawing/2014/main" id="{08FD8195-E01C-2B82-F4C9-ABE146D6D644}"/>
              </a:ext>
            </a:extLst>
          </p:cNvPr>
          <p:cNvSpPr txBox="1"/>
          <p:nvPr/>
        </p:nvSpPr>
        <p:spPr>
          <a:xfrm>
            <a:off x="204235" y="1055095"/>
            <a:ext cx="8267572" cy="338554"/>
          </a:xfrm>
          <a:prstGeom prst="rect">
            <a:avLst/>
          </a:prstGeom>
          <a:noFill/>
        </p:spPr>
        <p:txBody>
          <a:bodyPr wrap="square" rtlCol="0">
            <a:spAutoFit/>
          </a:bodyPr>
          <a:lstStyle/>
          <a:p>
            <a:r>
              <a:rPr lang="es-ES" sz="1600" dirty="0"/>
              <a:t>Hasta el momento creábamos la conexión de la siguiente manera:</a:t>
            </a:r>
          </a:p>
        </p:txBody>
      </p:sp>
      <p:sp>
        <p:nvSpPr>
          <p:cNvPr id="8" name="CuadroTexto 7">
            <a:extLst>
              <a:ext uri="{FF2B5EF4-FFF2-40B4-BE49-F238E27FC236}">
                <a16:creationId xmlns:a16="http://schemas.microsoft.com/office/drawing/2014/main" id="{07EE5C85-8087-1347-2191-9324C7086CC2}"/>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10" name="Imagen 9">
            <a:extLst>
              <a:ext uri="{FF2B5EF4-FFF2-40B4-BE49-F238E27FC236}">
                <a16:creationId xmlns:a16="http://schemas.microsoft.com/office/drawing/2014/main" id="{0C34A671-A486-3DF8-CE4F-2F27CF7267E1}"/>
              </a:ext>
            </a:extLst>
          </p:cNvPr>
          <p:cNvPicPr>
            <a:picLocks noChangeAspect="1"/>
          </p:cNvPicPr>
          <p:nvPr/>
        </p:nvPicPr>
        <p:blipFill>
          <a:blip r:embed="rId3"/>
          <a:stretch>
            <a:fillRect/>
          </a:stretch>
        </p:blipFill>
        <p:spPr>
          <a:xfrm>
            <a:off x="204235" y="2416266"/>
            <a:ext cx="9097926" cy="3207434"/>
          </a:xfrm>
          <a:prstGeom prst="rect">
            <a:avLst/>
          </a:prstGeom>
        </p:spPr>
      </p:pic>
      <p:sp>
        <p:nvSpPr>
          <p:cNvPr id="2" name="CuadroTexto 1">
            <a:extLst>
              <a:ext uri="{FF2B5EF4-FFF2-40B4-BE49-F238E27FC236}">
                <a16:creationId xmlns:a16="http://schemas.microsoft.com/office/drawing/2014/main" id="{CE97EBD3-9AC8-89FF-7C76-02AB8E120F52}"/>
              </a:ext>
            </a:extLst>
          </p:cNvPr>
          <p:cNvSpPr txBox="1"/>
          <p:nvPr/>
        </p:nvSpPr>
        <p:spPr>
          <a:xfrm>
            <a:off x="204235" y="2003482"/>
            <a:ext cx="9097926" cy="338554"/>
          </a:xfrm>
          <a:prstGeom prst="rect">
            <a:avLst/>
          </a:prstGeom>
          <a:noFill/>
        </p:spPr>
        <p:txBody>
          <a:bodyPr wrap="square" rtlCol="0">
            <a:spAutoFit/>
          </a:bodyPr>
          <a:lstStyle/>
          <a:p>
            <a:r>
              <a:rPr lang="es-ES" sz="1600" dirty="0"/>
              <a:t>Pero en la creación podemos indicarle más información como el protocolo de transporte que queremos:</a:t>
            </a:r>
          </a:p>
        </p:txBody>
      </p:sp>
    </p:spTree>
    <p:extLst>
      <p:ext uri="{BB962C8B-B14F-4D97-AF65-F5344CB8AC3E}">
        <p14:creationId xmlns:p14="http://schemas.microsoft.com/office/powerpoint/2010/main" val="33575228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408EB811-D5E0-549C-4E1F-9F0B841D6A1F}"/>
              </a:ext>
            </a:extLst>
          </p:cNvPr>
          <p:cNvPicPr>
            <a:picLocks noChangeAspect="1"/>
          </p:cNvPicPr>
          <p:nvPr/>
        </p:nvPicPr>
        <p:blipFill>
          <a:blip r:embed="rId2"/>
          <a:stretch>
            <a:fillRect/>
          </a:stretch>
        </p:blipFill>
        <p:spPr>
          <a:xfrm>
            <a:off x="255181" y="1070076"/>
            <a:ext cx="732472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106</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 a </a:t>
            </a:r>
            <a:r>
              <a:rPr lang="es-ES" b="1" dirty="0">
                <a:highlight>
                  <a:srgbClr val="C0C0C0"/>
                </a:highlight>
              </a:rPr>
              <a:t>SSE</a:t>
            </a:r>
          </a:p>
        </p:txBody>
      </p:sp>
      <p:sp>
        <p:nvSpPr>
          <p:cNvPr id="11" name="Rectángulo 10">
            <a:extLst>
              <a:ext uri="{FF2B5EF4-FFF2-40B4-BE49-F238E27FC236}">
                <a16:creationId xmlns:a16="http://schemas.microsoft.com/office/drawing/2014/main" id="{B6A26B0E-1E91-925E-4009-41A3B4FEC544}"/>
              </a:ext>
            </a:extLst>
          </p:cNvPr>
          <p:cNvSpPr/>
          <p:nvPr/>
        </p:nvSpPr>
        <p:spPr>
          <a:xfrm>
            <a:off x="255181" y="2035306"/>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A2CC25DF-4AF2-4FC6-F1F8-D44C284A203E}"/>
              </a:ext>
            </a:extLst>
          </p:cNvPr>
          <p:cNvPicPr>
            <a:picLocks noChangeAspect="1"/>
          </p:cNvPicPr>
          <p:nvPr/>
        </p:nvPicPr>
        <p:blipFill>
          <a:blip r:embed="rId3"/>
          <a:stretch>
            <a:fillRect/>
          </a:stretch>
        </p:blipFill>
        <p:spPr>
          <a:xfrm>
            <a:off x="255181" y="2845039"/>
            <a:ext cx="7484092" cy="2886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ángulo 18">
            <a:extLst>
              <a:ext uri="{FF2B5EF4-FFF2-40B4-BE49-F238E27FC236}">
                <a16:creationId xmlns:a16="http://schemas.microsoft.com/office/drawing/2014/main" id="{DA57B97D-36A6-9668-ECBB-AB928164D40F}"/>
              </a:ext>
            </a:extLst>
          </p:cNvPr>
          <p:cNvSpPr/>
          <p:nvPr/>
        </p:nvSpPr>
        <p:spPr>
          <a:xfrm>
            <a:off x="3344434" y="4911090"/>
            <a:ext cx="1057618" cy="200737"/>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339A12C4-25EF-CC48-87D0-A520EA0BAA0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3" name="Conector recto de flecha 2">
            <a:extLst>
              <a:ext uri="{FF2B5EF4-FFF2-40B4-BE49-F238E27FC236}">
                <a16:creationId xmlns:a16="http://schemas.microsoft.com/office/drawing/2014/main" id="{41BEC0CF-0FFA-4448-D896-225AF2245C0E}"/>
              </a:ext>
            </a:extLst>
          </p:cNvPr>
          <p:cNvCxnSpPr>
            <a:cxnSpLocks/>
          </p:cNvCxnSpPr>
          <p:nvPr/>
        </p:nvCxnSpPr>
        <p:spPr>
          <a:xfrm flipH="1">
            <a:off x="6191624" y="1270538"/>
            <a:ext cx="253243" cy="257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150C3DCF-84AF-3689-C626-08EAAB037123}"/>
              </a:ext>
            </a:extLst>
          </p:cNvPr>
          <p:cNvCxnSpPr>
            <a:cxnSpLocks/>
          </p:cNvCxnSpPr>
          <p:nvPr/>
        </p:nvCxnSpPr>
        <p:spPr>
          <a:xfrm flipH="1">
            <a:off x="7453284" y="2152599"/>
            <a:ext cx="46784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Flecha: hacia abajo 8">
            <a:extLst>
              <a:ext uri="{FF2B5EF4-FFF2-40B4-BE49-F238E27FC236}">
                <a16:creationId xmlns:a16="http://schemas.microsoft.com/office/drawing/2014/main" id="{72435099-8743-43F4-6F50-A3C7A895A3E2}"/>
              </a:ext>
            </a:extLst>
          </p:cNvPr>
          <p:cNvSpPr/>
          <p:nvPr/>
        </p:nvSpPr>
        <p:spPr>
          <a:xfrm>
            <a:off x="2859924" y="2282674"/>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281374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052FFA-A6CC-7A69-889D-93DA88BC7C38}"/>
              </a:ext>
            </a:extLst>
          </p:cNvPr>
          <p:cNvPicPr>
            <a:picLocks noChangeAspect="1"/>
          </p:cNvPicPr>
          <p:nvPr/>
        </p:nvPicPr>
        <p:blipFill>
          <a:blip r:embed="rId2"/>
          <a:stretch>
            <a:fillRect/>
          </a:stretch>
        </p:blipFill>
        <p:spPr>
          <a:xfrm>
            <a:off x="244164" y="1137454"/>
            <a:ext cx="741997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107</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7" y="685763"/>
            <a:ext cx="7947389"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LongPolling</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244164" y="2158772"/>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EBE7BD05-021C-2EE0-0F53-CC620FFE5913}"/>
              </a:ext>
            </a:extLst>
          </p:cNvPr>
          <p:cNvPicPr>
            <a:picLocks noChangeAspect="1"/>
          </p:cNvPicPr>
          <p:nvPr/>
        </p:nvPicPr>
        <p:blipFill rotWithShape="1">
          <a:blip r:embed="rId3"/>
          <a:srcRect t="22163"/>
          <a:stretch/>
        </p:blipFill>
        <p:spPr>
          <a:xfrm>
            <a:off x="326353" y="2676429"/>
            <a:ext cx="5556841" cy="3708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7341504" y="1639870"/>
            <a:ext cx="546573" cy="275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A71910F-2DFB-897D-BC18-CF8B35DFDF1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7" name="Conector recto de flecha 6">
            <a:extLst>
              <a:ext uri="{FF2B5EF4-FFF2-40B4-BE49-F238E27FC236}">
                <a16:creationId xmlns:a16="http://schemas.microsoft.com/office/drawing/2014/main" id="{A4D12D76-8A77-9DA4-6128-FA68D01D14FF}"/>
              </a:ext>
            </a:extLst>
          </p:cNvPr>
          <p:cNvCxnSpPr>
            <a:cxnSpLocks/>
          </p:cNvCxnSpPr>
          <p:nvPr/>
        </p:nvCxnSpPr>
        <p:spPr>
          <a:xfrm>
            <a:off x="6180607" y="1209771"/>
            <a:ext cx="0" cy="3728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A3CA0F64-917E-D7A2-BC26-409CBCF02606}"/>
              </a:ext>
            </a:extLst>
          </p:cNvPr>
          <p:cNvSpPr/>
          <p:nvPr/>
        </p:nvSpPr>
        <p:spPr>
          <a:xfrm>
            <a:off x="244164" y="5783855"/>
            <a:ext cx="4327836" cy="2423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bajo 12">
            <a:extLst>
              <a:ext uri="{FF2B5EF4-FFF2-40B4-BE49-F238E27FC236}">
                <a16:creationId xmlns:a16="http://schemas.microsoft.com/office/drawing/2014/main" id="{4D507F5C-88BC-5A87-A4FB-B6BC684075B4}"/>
              </a:ext>
            </a:extLst>
          </p:cNvPr>
          <p:cNvSpPr/>
          <p:nvPr/>
        </p:nvSpPr>
        <p:spPr>
          <a:xfrm>
            <a:off x="3644469" y="220402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0591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D73D4A-8E0C-03C6-2889-DD1AA894C12E}"/>
              </a:ext>
            </a:extLst>
          </p:cNvPr>
          <p:cNvPicPr>
            <a:picLocks noChangeAspect="1"/>
          </p:cNvPicPr>
          <p:nvPr/>
        </p:nvPicPr>
        <p:blipFill>
          <a:blip r:embed="rId3"/>
          <a:stretch>
            <a:fillRect/>
          </a:stretch>
        </p:blipFill>
        <p:spPr>
          <a:xfrm>
            <a:off x="171202" y="1068275"/>
            <a:ext cx="7296150" cy="133350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108</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7804170"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WebSockets</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171203" y="1939835"/>
            <a:ext cx="5818888" cy="46194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B256E011-C684-D0B2-5D32-38C589CC12E4}"/>
              </a:ext>
            </a:extLst>
          </p:cNvPr>
          <p:cNvPicPr>
            <a:picLocks noChangeAspect="1"/>
          </p:cNvPicPr>
          <p:nvPr/>
        </p:nvPicPr>
        <p:blipFill rotWithShape="1">
          <a:blip r:embed="rId4"/>
          <a:srcRect t="27129"/>
          <a:stretch/>
        </p:blipFill>
        <p:spPr>
          <a:xfrm>
            <a:off x="151709" y="2881481"/>
            <a:ext cx="7525141" cy="3479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5990091" y="1138295"/>
            <a:ext cx="443760" cy="321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C62A255F-A569-68AA-509D-982A881EC94E}"/>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Flecha: hacia abajo 1">
            <a:extLst>
              <a:ext uri="{FF2B5EF4-FFF2-40B4-BE49-F238E27FC236}">
                <a16:creationId xmlns:a16="http://schemas.microsoft.com/office/drawing/2014/main" id="{5ED5B24C-36E9-C959-3ECD-EAB6A4B60279}"/>
              </a:ext>
            </a:extLst>
          </p:cNvPr>
          <p:cNvSpPr/>
          <p:nvPr/>
        </p:nvSpPr>
        <p:spPr>
          <a:xfrm>
            <a:off x="3205908" y="226144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96E789F4-78E4-AE30-860F-DC95A31ADEA7}"/>
              </a:ext>
            </a:extLst>
          </p:cNvPr>
          <p:cNvCxnSpPr>
            <a:cxnSpLocks/>
          </p:cNvCxnSpPr>
          <p:nvPr/>
        </p:nvCxnSpPr>
        <p:spPr>
          <a:xfrm flipH="1">
            <a:off x="7034609" y="2170805"/>
            <a:ext cx="567030" cy="16912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997DAF18-BA2C-0C7C-EAF4-2B1DB25C7A58}"/>
              </a:ext>
            </a:extLst>
          </p:cNvPr>
          <p:cNvSpPr/>
          <p:nvPr/>
        </p:nvSpPr>
        <p:spPr>
          <a:xfrm>
            <a:off x="5508433" y="3734718"/>
            <a:ext cx="481657" cy="34152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F0E0636-FD64-15C5-047A-0884A97B35AF}"/>
              </a:ext>
            </a:extLst>
          </p:cNvPr>
          <p:cNvSpPr/>
          <p:nvPr/>
        </p:nvSpPr>
        <p:spPr>
          <a:xfrm>
            <a:off x="3432622" y="5618963"/>
            <a:ext cx="941074" cy="7373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7458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109</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registro de mensajes</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646331"/>
          </a:xfrm>
          <a:prstGeom prst="rect">
            <a:avLst/>
          </a:prstGeom>
          <a:noFill/>
        </p:spPr>
        <p:txBody>
          <a:bodyPr wrap="square">
            <a:spAutoFit/>
          </a:bodyPr>
          <a:lstStyle/>
          <a:p>
            <a:r>
              <a:rPr lang="es-ES" b="1" dirty="0"/>
              <a:t>Configurar el registro de mensajes o log  para que nos muestre más información de SignalR</a:t>
            </a:r>
          </a:p>
        </p:txBody>
      </p:sp>
      <p:pic>
        <p:nvPicPr>
          <p:cNvPr id="11" name="Imagen 10">
            <a:extLst>
              <a:ext uri="{FF2B5EF4-FFF2-40B4-BE49-F238E27FC236}">
                <a16:creationId xmlns:a16="http://schemas.microsoft.com/office/drawing/2014/main" id="{8BC77B08-60B5-BBBA-0C54-903558C57954}"/>
              </a:ext>
            </a:extLst>
          </p:cNvPr>
          <p:cNvPicPr>
            <a:picLocks noChangeAspect="1"/>
          </p:cNvPicPr>
          <p:nvPr/>
        </p:nvPicPr>
        <p:blipFill>
          <a:blip r:embed="rId2"/>
          <a:stretch>
            <a:fillRect/>
          </a:stretch>
        </p:blipFill>
        <p:spPr>
          <a:xfrm>
            <a:off x="331396" y="1513759"/>
            <a:ext cx="8446597" cy="2515517"/>
          </a:xfrm>
          <a:prstGeom prst="rect">
            <a:avLst/>
          </a:prstGeom>
        </p:spPr>
      </p:pic>
      <p:pic>
        <p:nvPicPr>
          <p:cNvPr id="7" name="Imagen 6">
            <a:extLst>
              <a:ext uri="{FF2B5EF4-FFF2-40B4-BE49-F238E27FC236}">
                <a16:creationId xmlns:a16="http://schemas.microsoft.com/office/drawing/2014/main" id="{D09ADA4F-89EC-08DF-C7A8-2D6F88489EB2}"/>
              </a:ext>
            </a:extLst>
          </p:cNvPr>
          <p:cNvPicPr>
            <a:picLocks noChangeAspect="1"/>
          </p:cNvPicPr>
          <p:nvPr/>
        </p:nvPicPr>
        <p:blipFill>
          <a:blip r:embed="rId3"/>
          <a:stretch>
            <a:fillRect/>
          </a:stretch>
        </p:blipFill>
        <p:spPr>
          <a:xfrm>
            <a:off x="331396" y="4719159"/>
            <a:ext cx="6948973" cy="426047"/>
          </a:xfrm>
          <a:prstGeom prst="rect">
            <a:avLst/>
          </a:prstGeom>
        </p:spPr>
      </p:pic>
      <p:sp>
        <p:nvSpPr>
          <p:cNvPr id="5" name="CuadroTexto 4">
            <a:extLst>
              <a:ext uri="{FF2B5EF4-FFF2-40B4-BE49-F238E27FC236}">
                <a16:creationId xmlns:a16="http://schemas.microsoft.com/office/drawing/2014/main" id="{0D5AC30C-2801-D70C-8586-07E0F706833C}"/>
              </a:ext>
            </a:extLst>
          </p:cNvPr>
          <p:cNvSpPr txBox="1"/>
          <p:nvPr/>
        </p:nvSpPr>
        <p:spPr>
          <a:xfrm>
            <a:off x="244892" y="4029276"/>
            <a:ext cx="9243206" cy="646331"/>
          </a:xfrm>
          <a:prstGeom prst="rect">
            <a:avLst/>
          </a:prstGeom>
          <a:noFill/>
        </p:spPr>
        <p:txBody>
          <a:bodyPr wrap="square" rtlCol="0">
            <a:spAutoFit/>
          </a:bodyPr>
          <a:lstStyle/>
          <a:p>
            <a:r>
              <a:rPr lang="es-ES" dirty="0"/>
              <a:t>En la creación de la conexión tenemos una parte donde podemos indicarle qué tipo de “log” queremos: </a:t>
            </a:r>
          </a:p>
        </p:txBody>
      </p:sp>
    </p:spTree>
    <p:extLst>
      <p:ext uri="{BB962C8B-B14F-4D97-AF65-F5344CB8AC3E}">
        <p14:creationId xmlns:p14="http://schemas.microsoft.com/office/powerpoint/2010/main" val="394702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110</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log</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369332"/>
          </a:xfrm>
          <a:prstGeom prst="rect">
            <a:avLst/>
          </a:prstGeom>
          <a:noFill/>
        </p:spPr>
        <p:txBody>
          <a:bodyPr wrap="square">
            <a:spAutoFit/>
          </a:bodyPr>
          <a:lstStyle/>
          <a:p>
            <a:r>
              <a:rPr lang="es-ES" b="1" dirty="0"/>
              <a:t>Configurar el log  para que nos muestre más información de SignalR</a:t>
            </a:r>
          </a:p>
        </p:txBody>
      </p:sp>
      <p:pic>
        <p:nvPicPr>
          <p:cNvPr id="6" name="Imagen 5">
            <a:extLst>
              <a:ext uri="{FF2B5EF4-FFF2-40B4-BE49-F238E27FC236}">
                <a16:creationId xmlns:a16="http://schemas.microsoft.com/office/drawing/2014/main" id="{EA1FD919-52C3-4BB0-6CC2-4005F611CF91}"/>
              </a:ext>
            </a:extLst>
          </p:cNvPr>
          <p:cNvPicPr>
            <a:picLocks noChangeAspect="1"/>
          </p:cNvPicPr>
          <p:nvPr/>
        </p:nvPicPr>
        <p:blipFill>
          <a:blip r:embed="rId3"/>
          <a:stretch>
            <a:fillRect/>
          </a:stretch>
        </p:blipFill>
        <p:spPr>
          <a:xfrm>
            <a:off x="378288" y="1055095"/>
            <a:ext cx="5644226" cy="1680931"/>
          </a:xfrm>
          <a:prstGeom prst="rect">
            <a:avLst/>
          </a:prstGeom>
        </p:spPr>
      </p:pic>
      <p:pic>
        <p:nvPicPr>
          <p:cNvPr id="5" name="Imagen 4">
            <a:extLst>
              <a:ext uri="{FF2B5EF4-FFF2-40B4-BE49-F238E27FC236}">
                <a16:creationId xmlns:a16="http://schemas.microsoft.com/office/drawing/2014/main" id="{5D1C9518-9E9A-29DC-1DC5-72808C08B930}"/>
              </a:ext>
            </a:extLst>
          </p:cNvPr>
          <p:cNvPicPr>
            <a:picLocks noChangeAspect="1"/>
          </p:cNvPicPr>
          <p:nvPr/>
        </p:nvPicPr>
        <p:blipFill>
          <a:blip r:embed="rId4"/>
          <a:stretch>
            <a:fillRect/>
          </a:stretch>
        </p:blipFill>
        <p:spPr>
          <a:xfrm>
            <a:off x="2667058" y="1729151"/>
            <a:ext cx="6734175" cy="4010025"/>
          </a:xfrm>
          <a:prstGeom prst="rect">
            <a:avLst/>
          </a:prstGeom>
        </p:spPr>
      </p:pic>
      <p:cxnSp>
        <p:nvCxnSpPr>
          <p:cNvPr id="9" name="Conector recto 8">
            <a:extLst>
              <a:ext uri="{FF2B5EF4-FFF2-40B4-BE49-F238E27FC236}">
                <a16:creationId xmlns:a16="http://schemas.microsoft.com/office/drawing/2014/main" id="{70B7AD87-1DB8-3F7D-C26B-912CC10E5382}"/>
              </a:ext>
            </a:extLst>
          </p:cNvPr>
          <p:cNvCxnSpPr/>
          <p:nvPr/>
        </p:nvCxnSpPr>
        <p:spPr>
          <a:xfrm>
            <a:off x="2858691" y="2267749"/>
            <a:ext cx="8718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339745A-A65A-C93A-D33C-6E989827EAEC}"/>
              </a:ext>
            </a:extLst>
          </p:cNvPr>
          <p:cNvSpPr txBox="1"/>
          <p:nvPr/>
        </p:nvSpPr>
        <p:spPr>
          <a:xfrm>
            <a:off x="378288" y="3206549"/>
            <a:ext cx="2122541" cy="206210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600" b="1" dirty="0"/>
              <a:t>Trace</a:t>
            </a:r>
            <a:r>
              <a:rPr lang="es-ES" sz="1600" dirty="0"/>
              <a:t> es el registro de mensajes más detallado que podremos obtener.</a:t>
            </a:r>
          </a:p>
          <a:p>
            <a:pPr algn="ctr"/>
            <a:r>
              <a:rPr lang="es-ES" sz="1600" dirty="0"/>
              <a:t>Pero si no tenemos ningún problema lo podemos mantener en </a:t>
            </a:r>
            <a:r>
              <a:rPr lang="es-ES" sz="1600" b="1" dirty="0"/>
              <a:t>Information</a:t>
            </a:r>
          </a:p>
        </p:txBody>
      </p:sp>
    </p:spTree>
    <p:extLst>
      <p:ext uri="{BB962C8B-B14F-4D97-AF65-F5344CB8AC3E}">
        <p14:creationId xmlns:p14="http://schemas.microsoft.com/office/powerpoint/2010/main" val="14733586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0F1D236-0987-A3E0-CEFC-20BA60C1E3C5}"/>
              </a:ext>
            </a:extLst>
          </p:cNvPr>
          <p:cNvSpPr/>
          <p:nvPr/>
        </p:nvSpPr>
        <p:spPr>
          <a:xfrm>
            <a:off x="228600" y="1623060"/>
            <a:ext cx="9311640" cy="6705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52AB767-2343-E6BD-FE22-5D2CAC7CE4F7}"/>
              </a:ext>
            </a:extLst>
          </p:cNvPr>
          <p:cNvSpPr>
            <a:spLocks noGrp="1"/>
          </p:cNvSpPr>
          <p:nvPr>
            <p:ph type="sldNum" sz="quarter" idx="12"/>
          </p:nvPr>
        </p:nvSpPr>
        <p:spPr/>
        <p:txBody>
          <a:bodyPr/>
          <a:lstStyle/>
          <a:p>
            <a:fld id="{9A396ACE-1A63-459D-82B4-27C23849521D}" type="slidenum">
              <a:rPr lang="es-ES" smtClean="0"/>
              <a:t>111</a:t>
            </a:fld>
            <a:endParaRPr lang="es-ES"/>
          </a:p>
        </p:txBody>
      </p:sp>
      <p:sp>
        <p:nvSpPr>
          <p:cNvPr id="5" name="CuadroTexto 4">
            <a:extLst>
              <a:ext uri="{FF2B5EF4-FFF2-40B4-BE49-F238E27FC236}">
                <a16:creationId xmlns:a16="http://schemas.microsoft.com/office/drawing/2014/main" id="{9E150DC5-B88D-5F35-F505-7ED4035DDD29}"/>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8" name="CuadroTexto 7">
            <a:extLst>
              <a:ext uri="{FF2B5EF4-FFF2-40B4-BE49-F238E27FC236}">
                <a16:creationId xmlns:a16="http://schemas.microsoft.com/office/drawing/2014/main" id="{E582990B-76B0-B79B-366C-D3154D84B9E1}"/>
              </a:ext>
            </a:extLst>
          </p:cNvPr>
          <p:cNvSpPr txBox="1"/>
          <p:nvPr/>
        </p:nvSpPr>
        <p:spPr>
          <a:xfrm>
            <a:off x="228600" y="807720"/>
            <a:ext cx="9311640" cy="2031325"/>
          </a:xfrm>
          <a:prstGeom prst="rect">
            <a:avLst/>
          </a:prstGeom>
          <a:noFill/>
        </p:spPr>
        <p:txBody>
          <a:bodyPr wrap="square" rtlCol="0">
            <a:spAutoFit/>
          </a:bodyPr>
          <a:lstStyle/>
          <a:p>
            <a:r>
              <a:rPr lang="es-ES" dirty="0"/>
              <a:t>Podemos hacer filtros en el </a:t>
            </a:r>
            <a:r>
              <a:rPr lang="es-ES" b="1" dirty="0"/>
              <a:t>Hub</a:t>
            </a:r>
            <a:r>
              <a:rPr lang="es-ES" dirty="0"/>
              <a:t> de manera que podemos hacer algún tipo de filtrado</a:t>
            </a:r>
          </a:p>
          <a:p>
            <a:r>
              <a:rPr lang="es-ES" dirty="0"/>
              <a:t>del mensaje antes de distribuirlo a los remitentes necesarios.</a:t>
            </a:r>
          </a:p>
          <a:p>
            <a:endParaRPr lang="es-ES" dirty="0"/>
          </a:p>
          <a:p>
            <a:r>
              <a:rPr lang="es-ES" dirty="0"/>
              <a:t>Una casuística habitual para esto sería en los mensajes de chat, podemos filtrar los insultos y palabras malsonantes y sustituirlos por ***.</a:t>
            </a:r>
          </a:p>
          <a:p>
            <a:endParaRPr lang="es-ES" dirty="0"/>
          </a:p>
          <a:p>
            <a:r>
              <a:rPr lang="es-ES" dirty="0"/>
              <a:t>Vamos a preparar un ejemplo sencillo para mostrar cómo se pueden hacer filtros en los </a:t>
            </a:r>
            <a:r>
              <a:rPr lang="es-ES" dirty="0" err="1"/>
              <a:t>Hubs</a:t>
            </a:r>
            <a:r>
              <a:rPr lang="es-ES" dirty="0"/>
              <a:t>.</a:t>
            </a:r>
          </a:p>
        </p:txBody>
      </p:sp>
      <p:pic>
        <p:nvPicPr>
          <p:cNvPr id="17" name="Imagen 16" descr="Interfaz de usuario gráfica, Texto, Aplicación, Correo electrónico&#10;&#10;Descripción generada automáticamente">
            <a:extLst>
              <a:ext uri="{FF2B5EF4-FFF2-40B4-BE49-F238E27FC236}">
                <a16:creationId xmlns:a16="http://schemas.microsoft.com/office/drawing/2014/main" id="{F736E205-7365-3C60-D9E7-ADEDD72D5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248" y="2961002"/>
            <a:ext cx="4477503" cy="3061692"/>
          </a:xfrm>
          <a:prstGeom prst="rect">
            <a:avLst/>
          </a:prstGeom>
        </p:spPr>
      </p:pic>
    </p:spTree>
    <p:extLst>
      <p:ext uri="{BB962C8B-B14F-4D97-AF65-F5344CB8AC3E}">
        <p14:creationId xmlns:p14="http://schemas.microsoft.com/office/powerpoint/2010/main" val="41620354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3E0A05-B895-318D-EDC9-39ECC58BB44F}"/>
              </a:ext>
            </a:extLst>
          </p:cNvPr>
          <p:cNvSpPr>
            <a:spLocks noGrp="1"/>
          </p:cNvSpPr>
          <p:nvPr>
            <p:ph type="sldNum" sz="quarter" idx="12"/>
          </p:nvPr>
        </p:nvSpPr>
        <p:spPr/>
        <p:txBody>
          <a:bodyPr/>
          <a:lstStyle/>
          <a:p>
            <a:fld id="{9A396ACE-1A63-459D-82B4-27C23849521D}" type="slidenum">
              <a:rPr lang="es-ES" smtClean="0"/>
              <a:t>112</a:t>
            </a:fld>
            <a:endParaRPr lang="es-ES"/>
          </a:p>
        </p:txBody>
      </p:sp>
      <p:sp>
        <p:nvSpPr>
          <p:cNvPr id="5" name="CuadroTexto 4">
            <a:extLst>
              <a:ext uri="{FF2B5EF4-FFF2-40B4-BE49-F238E27FC236}">
                <a16:creationId xmlns:a16="http://schemas.microsoft.com/office/drawing/2014/main" id="{806ADFF2-83A8-F5A2-FA03-0B9CBB6E7B73}"/>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7" name="CuadroTexto 6">
            <a:extLst>
              <a:ext uri="{FF2B5EF4-FFF2-40B4-BE49-F238E27FC236}">
                <a16:creationId xmlns:a16="http://schemas.microsoft.com/office/drawing/2014/main" id="{2CC4BF53-631D-5C41-262F-52D5D199F1DF}"/>
              </a:ext>
            </a:extLst>
          </p:cNvPr>
          <p:cNvSpPr txBox="1"/>
          <p:nvPr/>
        </p:nvSpPr>
        <p:spPr>
          <a:xfrm>
            <a:off x="228600" y="758875"/>
            <a:ext cx="8001000" cy="646331"/>
          </a:xfrm>
          <a:prstGeom prst="rect">
            <a:avLst/>
          </a:prstGeom>
          <a:noFill/>
        </p:spPr>
        <p:txBody>
          <a:bodyPr wrap="square">
            <a:spAutoFit/>
          </a:bodyPr>
          <a:lstStyle/>
          <a:p>
            <a:r>
              <a:rPr lang="es-ES" b="1" dirty="0"/>
              <a:t> 1 – </a:t>
            </a:r>
            <a:r>
              <a:rPr lang="es-ES" dirty="0"/>
              <a:t>Añadimos una nueva capeta que llamaremos Filtros que la situaremos dentro de </a:t>
            </a:r>
            <a:r>
              <a:rPr lang="es-ES" dirty="0" err="1"/>
              <a:t>Hubs</a:t>
            </a:r>
            <a:r>
              <a:rPr lang="es-ES" dirty="0"/>
              <a:t>.</a:t>
            </a:r>
          </a:p>
        </p:txBody>
      </p:sp>
      <p:pic>
        <p:nvPicPr>
          <p:cNvPr id="8" name="Imagen 7">
            <a:extLst>
              <a:ext uri="{FF2B5EF4-FFF2-40B4-BE49-F238E27FC236}">
                <a16:creationId xmlns:a16="http://schemas.microsoft.com/office/drawing/2014/main" id="{9045D772-FD37-5327-752B-60204471D0F5}"/>
              </a:ext>
            </a:extLst>
          </p:cNvPr>
          <p:cNvPicPr>
            <a:picLocks noChangeAspect="1"/>
          </p:cNvPicPr>
          <p:nvPr/>
        </p:nvPicPr>
        <p:blipFill>
          <a:blip r:embed="rId2"/>
          <a:stretch>
            <a:fillRect/>
          </a:stretch>
        </p:blipFill>
        <p:spPr>
          <a:xfrm>
            <a:off x="462915" y="1478318"/>
            <a:ext cx="2305050" cy="752475"/>
          </a:xfrm>
          <a:prstGeom prst="rect">
            <a:avLst/>
          </a:prstGeom>
        </p:spPr>
      </p:pic>
      <p:sp>
        <p:nvSpPr>
          <p:cNvPr id="9" name="CuadroTexto 8">
            <a:extLst>
              <a:ext uri="{FF2B5EF4-FFF2-40B4-BE49-F238E27FC236}">
                <a16:creationId xmlns:a16="http://schemas.microsoft.com/office/drawing/2014/main" id="{27F6DAA4-D64C-651E-4909-B6E0998EE775}"/>
              </a:ext>
            </a:extLst>
          </p:cNvPr>
          <p:cNvSpPr txBox="1"/>
          <p:nvPr/>
        </p:nvSpPr>
        <p:spPr>
          <a:xfrm>
            <a:off x="228600" y="2230793"/>
            <a:ext cx="8909685" cy="369332"/>
          </a:xfrm>
          <a:prstGeom prst="rect">
            <a:avLst/>
          </a:prstGeom>
          <a:noFill/>
        </p:spPr>
        <p:txBody>
          <a:bodyPr wrap="square" rtlCol="0">
            <a:spAutoFit/>
          </a:bodyPr>
          <a:lstStyle/>
          <a:p>
            <a:r>
              <a:rPr lang="es-ES" b="1" dirty="0"/>
              <a:t>2 - </a:t>
            </a:r>
            <a:r>
              <a:rPr lang="es-ES" dirty="0"/>
              <a:t>Creamos la clase y hacemos que extienda de </a:t>
            </a:r>
            <a:r>
              <a:rPr lang="es-ES" b="1" dirty="0" err="1"/>
              <a:t>IHubFilter</a:t>
            </a:r>
            <a:endParaRPr lang="es-ES" b="1" dirty="0"/>
          </a:p>
        </p:txBody>
      </p:sp>
      <p:pic>
        <p:nvPicPr>
          <p:cNvPr id="10" name="Imagen 9">
            <a:extLst>
              <a:ext uri="{FF2B5EF4-FFF2-40B4-BE49-F238E27FC236}">
                <a16:creationId xmlns:a16="http://schemas.microsoft.com/office/drawing/2014/main" id="{37343939-75EA-ECD2-4262-6BDAF7747C1B}"/>
              </a:ext>
            </a:extLst>
          </p:cNvPr>
          <p:cNvPicPr>
            <a:picLocks noChangeAspect="1"/>
          </p:cNvPicPr>
          <p:nvPr/>
        </p:nvPicPr>
        <p:blipFill rotWithShape="1">
          <a:blip r:embed="rId3"/>
          <a:srcRect b="20213"/>
          <a:stretch/>
        </p:blipFill>
        <p:spPr>
          <a:xfrm>
            <a:off x="462915" y="2645436"/>
            <a:ext cx="4000500" cy="486384"/>
          </a:xfrm>
          <a:prstGeom prst="rect">
            <a:avLst/>
          </a:prstGeom>
        </p:spPr>
      </p:pic>
      <p:sp>
        <p:nvSpPr>
          <p:cNvPr id="11" name="CuadroTexto 10">
            <a:extLst>
              <a:ext uri="{FF2B5EF4-FFF2-40B4-BE49-F238E27FC236}">
                <a16:creationId xmlns:a16="http://schemas.microsoft.com/office/drawing/2014/main" id="{CD976A60-6A3F-48E7-CA94-9987985E459C}"/>
              </a:ext>
            </a:extLst>
          </p:cNvPr>
          <p:cNvSpPr txBox="1"/>
          <p:nvPr/>
        </p:nvSpPr>
        <p:spPr>
          <a:xfrm>
            <a:off x="228600" y="3360420"/>
            <a:ext cx="7139939" cy="369332"/>
          </a:xfrm>
          <a:prstGeom prst="rect">
            <a:avLst/>
          </a:prstGeom>
          <a:noFill/>
        </p:spPr>
        <p:txBody>
          <a:bodyPr wrap="square" rtlCol="0">
            <a:spAutoFit/>
          </a:bodyPr>
          <a:lstStyle/>
          <a:p>
            <a:r>
              <a:rPr lang="es-ES" b="1" dirty="0"/>
              <a:t>3 – </a:t>
            </a:r>
            <a:r>
              <a:rPr lang="es-ES" dirty="0"/>
              <a:t>Lo añadimos en la clase </a:t>
            </a:r>
            <a:r>
              <a:rPr lang="es-ES" sz="1600" dirty="0" err="1">
                <a:solidFill>
                  <a:schemeClr val="bg1"/>
                </a:solidFill>
                <a:highlight>
                  <a:srgbClr val="808080"/>
                </a:highlight>
                <a:latin typeface="Cascadia Mono" panose="020B0609020000020004" pitchFamily="49" charset="0"/>
                <a:cs typeface="Cascadia Mono" panose="020B0609020000020004" pitchFamily="49" charset="0"/>
              </a:rPr>
              <a:t>Program.cs</a:t>
            </a:r>
            <a:endParaRPr lang="es-ES" dirty="0">
              <a:solidFill>
                <a:schemeClr val="bg1"/>
              </a:solidFill>
              <a:highlight>
                <a:srgbClr val="808080"/>
              </a:highlight>
              <a:latin typeface="Cascadia Mono" panose="020B0609020000020004" pitchFamily="49" charset="0"/>
              <a:cs typeface="Cascadia Mono" panose="020B0609020000020004" pitchFamily="49" charset="0"/>
            </a:endParaRPr>
          </a:p>
        </p:txBody>
      </p:sp>
      <p:pic>
        <p:nvPicPr>
          <p:cNvPr id="13" name="Imagen 12">
            <a:extLst>
              <a:ext uri="{FF2B5EF4-FFF2-40B4-BE49-F238E27FC236}">
                <a16:creationId xmlns:a16="http://schemas.microsoft.com/office/drawing/2014/main" id="{63EFA35D-E321-F77A-90B7-5BF022B2617B}"/>
              </a:ext>
            </a:extLst>
          </p:cNvPr>
          <p:cNvPicPr>
            <a:picLocks noChangeAspect="1"/>
          </p:cNvPicPr>
          <p:nvPr/>
        </p:nvPicPr>
        <p:blipFill>
          <a:blip r:embed="rId4"/>
          <a:stretch>
            <a:fillRect/>
          </a:stretch>
        </p:blipFill>
        <p:spPr>
          <a:xfrm>
            <a:off x="462915" y="3828614"/>
            <a:ext cx="3829050" cy="809625"/>
          </a:xfrm>
          <a:prstGeom prst="rect">
            <a:avLst/>
          </a:prstGeom>
        </p:spPr>
      </p:pic>
      <p:cxnSp>
        <p:nvCxnSpPr>
          <p:cNvPr id="15" name="Conector recto 14">
            <a:extLst>
              <a:ext uri="{FF2B5EF4-FFF2-40B4-BE49-F238E27FC236}">
                <a16:creationId xmlns:a16="http://schemas.microsoft.com/office/drawing/2014/main" id="{2C1F5D15-B62E-1B78-A94A-EC5E3AD46225}"/>
              </a:ext>
            </a:extLst>
          </p:cNvPr>
          <p:cNvCxnSpPr/>
          <p:nvPr/>
        </p:nvCxnSpPr>
        <p:spPr>
          <a:xfrm>
            <a:off x="1615440" y="4358640"/>
            <a:ext cx="678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236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2396C88-1D54-4401-CAAB-EA34F447E281}"/>
              </a:ext>
            </a:extLst>
          </p:cNvPr>
          <p:cNvSpPr>
            <a:spLocks noGrp="1"/>
          </p:cNvSpPr>
          <p:nvPr>
            <p:ph type="sldNum" sz="quarter" idx="12"/>
          </p:nvPr>
        </p:nvSpPr>
        <p:spPr/>
        <p:txBody>
          <a:bodyPr/>
          <a:lstStyle/>
          <a:p>
            <a:fld id="{9A396ACE-1A63-459D-82B4-27C23849521D}" type="slidenum">
              <a:rPr lang="es-ES" smtClean="0"/>
              <a:t>113</a:t>
            </a:fld>
            <a:endParaRPr lang="es-ES"/>
          </a:p>
        </p:txBody>
      </p:sp>
      <p:sp>
        <p:nvSpPr>
          <p:cNvPr id="5" name="CuadroTexto 4">
            <a:extLst>
              <a:ext uri="{FF2B5EF4-FFF2-40B4-BE49-F238E27FC236}">
                <a16:creationId xmlns:a16="http://schemas.microsoft.com/office/drawing/2014/main" id="{CFE70CBC-0413-F8C4-F663-230112DE24D5}"/>
              </a:ext>
            </a:extLst>
          </p:cNvPr>
          <p:cNvSpPr txBox="1"/>
          <p:nvPr/>
        </p:nvSpPr>
        <p:spPr>
          <a:xfrm>
            <a:off x="235168" y="729938"/>
            <a:ext cx="7876222" cy="923330"/>
          </a:xfrm>
          <a:prstGeom prst="rect">
            <a:avLst/>
          </a:prstGeom>
          <a:noFill/>
        </p:spPr>
        <p:txBody>
          <a:bodyPr wrap="square" rtlCol="0">
            <a:spAutoFit/>
          </a:bodyPr>
          <a:lstStyle/>
          <a:p>
            <a:r>
              <a:rPr lang="es-ES" b="1" dirty="0"/>
              <a:t>4 – </a:t>
            </a:r>
            <a:r>
              <a:rPr lang="es-ES" dirty="0"/>
              <a:t>Preparamos el método que se ejecutará antes de que se transmita el mensaje</a:t>
            </a:r>
          </a:p>
          <a:p>
            <a:r>
              <a:rPr lang="es-ES" dirty="0"/>
              <a:t>a los clientes indicados:</a:t>
            </a:r>
          </a:p>
          <a:p>
            <a:endParaRPr lang="es-ES" b="1" dirty="0"/>
          </a:p>
        </p:txBody>
      </p:sp>
      <p:pic>
        <p:nvPicPr>
          <p:cNvPr id="7" name="Imagen 6">
            <a:extLst>
              <a:ext uri="{FF2B5EF4-FFF2-40B4-BE49-F238E27FC236}">
                <a16:creationId xmlns:a16="http://schemas.microsoft.com/office/drawing/2014/main" id="{9EC54C33-6523-55BD-FF2B-B356278DF5D8}"/>
              </a:ext>
            </a:extLst>
          </p:cNvPr>
          <p:cNvPicPr>
            <a:picLocks noChangeAspect="1"/>
          </p:cNvPicPr>
          <p:nvPr/>
        </p:nvPicPr>
        <p:blipFill>
          <a:blip r:embed="rId2"/>
          <a:stretch>
            <a:fillRect/>
          </a:stretch>
        </p:blipFill>
        <p:spPr>
          <a:xfrm>
            <a:off x="402432" y="1413554"/>
            <a:ext cx="9014524" cy="4030891"/>
          </a:xfrm>
          <a:prstGeom prst="rect">
            <a:avLst/>
          </a:prstGeom>
        </p:spPr>
      </p:pic>
      <p:sp>
        <p:nvSpPr>
          <p:cNvPr id="8" name="CuadroTexto 7">
            <a:extLst>
              <a:ext uri="{FF2B5EF4-FFF2-40B4-BE49-F238E27FC236}">
                <a16:creationId xmlns:a16="http://schemas.microsoft.com/office/drawing/2014/main" id="{71A2F657-250F-AA85-2DDC-1B7A7F8DC4D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Tree>
    <p:extLst>
      <p:ext uri="{BB962C8B-B14F-4D97-AF65-F5344CB8AC3E}">
        <p14:creationId xmlns:p14="http://schemas.microsoft.com/office/powerpoint/2010/main" val="404762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6F451A3-BFC3-3DF0-6A2A-1DE9E40C7C04}"/>
              </a:ext>
            </a:extLst>
          </p:cNvPr>
          <p:cNvSpPr>
            <a:spLocks noGrp="1"/>
          </p:cNvSpPr>
          <p:nvPr>
            <p:ph type="sldNum" sz="quarter" idx="12"/>
          </p:nvPr>
        </p:nvSpPr>
        <p:spPr/>
        <p:txBody>
          <a:bodyPr/>
          <a:lstStyle/>
          <a:p>
            <a:fld id="{9A396ACE-1A63-459D-82B4-27C23849521D}" type="slidenum">
              <a:rPr lang="es-ES" smtClean="0"/>
              <a:t>114</a:t>
            </a:fld>
            <a:endParaRPr lang="es-ES"/>
          </a:p>
        </p:txBody>
      </p:sp>
      <p:sp>
        <p:nvSpPr>
          <p:cNvPr id="5" name="CuadroTexto 4">
            <a:extLst>
              <a:ext uri="{FF2B5EF4-FFF2-40B4-BE49-F238E27FC236}">
                <a16:creationId xmlns:a16="http://schemas.microsoft.com/office/drawing/2014/main" id="{F1846A3D-B4EF-77B4-FAFC-96CE2FBDB37A}"/>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Enviar mensajes desde fuera del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6" name="CuadroTexto 5">
            <a:extLst>
              <a:ext uri="{FF2B5EF4-FFF2-40B4-BE49-F238E27FC236}">
                <a16:creationId xmlns:a16="http://schemas.microsoft.com/office/drawing/2014/main" id="{C3FE7E83-B96E-D14C-9238-0B27A39AFF9B}"/>
              </a:ext>
            </a:extLst>
          </p:cNvPr>
          <p:cNvSpPr txBox="1"/>
          <p:nvPr/>
        </p:nvSpPr>
        <p:spPr>
          <a:xfrm>
            <a:off x="259080" y="845820"/>
            <a:ext cx="9288780" cy="646331"/>
          </a:xfrm>
          <a:prstGeom prst="rect">
            <a:avLst/>
          </a:prstGeom>
          <a:noFill/>
        </p:spPr>
        <p:txBody>
          <a:bodyPr wrap="square" rtlCol="0">
            <a:spAutoFit/>
          </a:bodyPr>
          <a:lstStyle/>
          <a:p>
            <a:r>
              <a:rPr lang="es-ES" dirty="0"/>
              <a:t>Hay ocasiones que necesitamos enviar mensajes al front desde otro punto del back que no es</a:t>
            </a:r>
          </a:p>
          <a:p>
            <a:r>
              <a:rPr lang="es-ES" dirty="0"/>
              <a:t>exactamente dentro de un </a:t>
            </a:r>
            <a:r>
              <a:rPr lang="es-ES" b="1" dirty="0"/>
              <a:t>Hub </a:t>
            </a:r>
            <a:r>
              <a:rPr lang="es-ES" dirty="0"/>
              <a:t>y esto es posible gracias a la utilización del servicio </a:t>
            </a:r>
            <a:r>
              <a:rPr lang="es-ES" dirty="0" err="1"/>
              <a:t>IHubContext</a:t>
            </a:r>
            <a:endParaRPr lang="es-ES" dirty="0"/>
          </a:p>
        </p:txBody>
      </p:sp>
      <p:sp>
        <p:nvSpPr>
          <p:cNvPr id="7" name="Rectángulo: esquinas redondeadas 6">
            <a:extLst>
              <a:ext uri="{FF2B5EF4-FFF2-40B4-BE49-F238E27FC236}">
                <a16:creationId xmlns:a16="http://schemas.microsoft.com/office/drawing/2014/main" id="{A0FF63EB-C68A-DE40-3578-332499DA3A46}"/>
              </a:ext>
            </a:extLst>
          </p:cNvPr>
          <p:cNvSpPr/>
          <p:nvPr/>
        </p:nvSpPr>
        <p:spPr>
          <a:xfrm>
            <a:off x="259080" y="1524502"/>
            <a:ext cx="9235440" cy="57591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El </a:t>
            </a:r>
            <a:r>
              <a:rPr lang="es-ES" sz="1600" dirty="0" err="1"/>
              <a:t>IHubContext</a:t>
            </a:r>
            <a:r>
              <a:rPr lang="es-ES" sz="1600" dirty="0"/>
              <a:t> es para enviar notificaciones a los clientes, no se utiliza para llamar a métodos en el Hub.</a:t>
            </a:r>
          </a:p>
        </p:txBody>
      </p:sp>
      <p:pic>
        <p:nvPicPr>
          <p:cNvPr id="2050" name="Picture 2" descr="Alerta - Iconos gratis de señales">
            <a:extLst>
              <a:ext uri="{FF2B5EF4-FFF2-40B4-BE49-F238E27FC236}">
                <a16:creationId xmlns:a16="http://schemas.microsoft.com/office/drawing/2014/main" id="{807A93D2-E843-0EE2-C82D-BE7BAE58B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1672478"/>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830DD91-F24B-9224-8AEB-10C4500F27C4}"/>
              </a:ext>
            </a:extLst>
          </p:cNvPr>
          <p:cNvSpPr txBox="1"/>
          <p:nvPr/>
        </p:nvSpPr>
        <p:spPr>
          <a:xfrm>
            <a:off x="259080" y="2306196"/>
            <a:ext cx="6057900" cy="369332"/>
          </a:xfrm>
          <a:prstGeom prst="rect">
            <a:avLst/>
          </a:prstGeom>
          <a:noFill/>
        </p:spPr>
        <p:txBody>
          <a:bodyPr wrap="square">
            <a:spAutoFit/>
          </a:bodyPr>
          <a:lstStyle/>
          <a:p>
            <a:r>
              <a:rPr lang="es-ES" b="1" dirty="0"/>
              <a:t>Inyectar una instancia de </a:t>
            </a:r>
            <a:r>
              <a:rPr lang="es-ES" b="1" dirty="0" err="1"/>
              <a:t>IHubContext</a:t>
            </a:r>
            <a:r>
              <a:rPr lang="es-ES" b="1" dirty="0"/>
              <a:t> en un controlador</a:t>
            </a:r>
          </a:p>
        </p:txBody>
      </p:sp>
      <p:sp>
        <p:nvSpPr>
          <p:cNvPr id="12" name="CuadroTexto 11">
            <a:extLst>
              <a:ext uri="{FF2B5EF4-FFF2-40B4-BE49-F238E27FC236}">
                <a16:creationId xmlns:a16="http://schemas.microsoft.com/office/drawing/2014/main" id="{0EA9D595-6883-5C5F-8535-CA3EE65F8B3C}"/>
              </a:ext>
            </a:extLst>
          </p:cNvPr>
          <p:cNvSpPr txBox="1"/>
          <p:nvPr/>
        </p:nvSpPr>
        <p:spPr>
          <a:xfrm>
            <a:off x="259080" y="2576929"/>
            <a:ext cx="9288780" cy="369332"/>
          </a:xfrm>
          <a:prstGeom prst="rect">
            <a:avLst/>
          </a:prstGeom>
          <a:noFill/>
        </p:spPr>
        <p:txBody>
          <a:bodyPr wrap="square">
            <a:spAutoFit/>
          </a:bodyPr>
          <a:lstStyle/>
          <a:p>
            <a:r>
              <a:rPr lang="es-ES" dirty="0"/>
              <a:t>Es posible insertar una instancia de </a:t>
            </a:r>
            <a:r>
              <a:rPr lang="es-ES" dirty="0" err="1"/>
              <a:t>IHubContext</a:t>
            </a:r>
            <a:r>
              <a:rPr lang="es-ES" dirty="0"/>
              <a:t> en un controlador agregándola al constructor:</a:t>
            </a:r>
          </a:p>
        </p:txBody>
      </p:sp>
      <p:pic>
        <p:nvPicPr>
          <p:cNvPr id="14" name="Imagen 13">
            <a:extLst>
              <a:ext uri="{FF2B5EF4-FFF2-40B4-BE49-F238E27FC236}">
                <a16:creationId xmlns:a16="http://schemas.microsoft.com/office/drawing/2014/main" id="{466C9F5C-5CFD-EECA-E8CF-8B01C6F194C4}"/>
              </a:ext>
            </a:extLst>
          </p:cNvPr>
          <p:cNvPicPr>
            <a:picLocks noChangeAspect="1"/>
          </p:cNvPicPr>
          <p:nvPr/>
        </p:nvPicPr>
        <p:blipFill>
          <a:blip r:embed="rId4"/>
          <a:stretch>
            <a:fillRect/>
          </a:stretch>
        </p:blipFill>
        <p:spPr>
          <a:xfrm>
            <a:off x="384811" y="3117972"/>
            <a:ext cx="4210050" cy="1429386"/>
          </a:xfrm>
          <a:prstGeom prst="rect">
            <a:avLst/>
          </a:prstGeom>
        </p:spPr>
      </p:pic>
      <p:pic>
        <p:nvPicPr>
          <p:cNvPr id="16" name="Imagen 15">
            <a:extLst>
              <a:ext uri="{FF2B5EF4-FFF2-40B4-BE49-F238E27FC236}">
                <a16:creationId xmlns:a16="http://schemas.microsoft.com/office/drawing/2014/main" id="{F155DA80-11ED-34BD-6092-FE0CEA68C983}"/>
              </a:ext>
            </a:extLst>
          </p:cNvPr>
          <p:cNvPicPr>
            <a:picLocks noChangeAspect="1"/>
          </p:cNvPicPr>
          <p:nvPr/>
        </p:nvPicPr>
        <p:blipFill>
          <a:blip r:embed="rId5"/>
          <a:stretch>
            <a:fillRect/>
          </a:stretch>
        </p:blipFill>
        <p:spPr>
          <a:xfrm>
            <a:off x="384810" y="4547358"/>
            <a:ext cx="6221730" cy="934094"/>
          </a:xfrm>
          <a:prstGeom prst="rect">
            <a:avLst/>
          </a:prstGeom>
        </p:spPr>
      </p:pic>
      <p:sp>
        <p:nvSpPr>
          <p:cNvPr id="17" name="Rectángulo 16">
            <a:extLst>
              <a:ext uri="{FF2B5EF4-FFF2-40B4-BE49-F238E27FC236}">
                <a16:creationId xmlns:a16="http://schemas.microsoft.com/office/drawing/2014/main" id="{25250570-E05D-573D-539E-7780359CE7E5}"/>
              </a:ext>
            </a:extLst>
          </p:cNvPr>
          <p:cNvSpPr/>
          <p:nvPr/>
        </p:nvSpPr>
        <p:spPr>
          <a:xfrm>
            <a:off x="4594861" y="3117971"/>
            <a:ext cx="2011679" cy="1564779"/>
          </a:xfrm>
          <a:prstGeom prst="rect">
            <a:avLst/>
          </a:pr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1EA4E9A2-4BEC-0B00-056C-97C87E5E511C}"/>
              </a:ext>
            </a:extLst>
          </p:cNvPr>
          <p:cNvSpPr/>
          <p:nvPr/>
        </p:nvSpPr>
        <p:spPr>
          <a:xfrm>
            <a:off x="693420" y="3693896"/>
            <a:ext cx="3901441" cy="714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A1815D19-EBF1-9DE4-7371-88B56365EA6B}"/>
              </a:ext>
            </a:extLst>
          </p:cNvPr>
          <p:cNvSpPr txBox="1"/>
          <p:nvPr/>
        </p:nvSpPr>
        <p:spPr>
          <a:xfrm>
            <a:off x="4796792" y="3897304"/>
            <a:ext cx="1493519" cy="307777"/>
          </a:xfrm>
          <a:prstGeom prst="rect">
            <a:avLst/>
          </a:prstGeom>
          <a:noFill/>
        </p:spPr>
        <p:txBody>
          <a:bodyPr wrap="square" rtlCol="0">
            <a:spAutoFit/>
          </a:bodyPr>
          <a:lstStyle/>
          <a:p>
            <a:r>
              <a:rPr lang="es-ES" sz="1400" dirty="0">
                <a:solidFill>
                  <a:schemeClr val="bg1"/>
                </a:solidFill>
              </a:rPr>
              <a:t>Constructor</a:t>
            </a:r>
            <a:endParaRPr lang="es-ES" dirty="0">
              <a:solidFill>
                <a:schemeClr val="bg1"/>
              </a:solidFill>
            </a:endParaRPr>
          </a:p>
        </p:txBody>
      </p:sp>
      <p:cxnSp>
        <p:nvCxnSpPr>
          <p:cNvPr id="21" name="Conector recto 20">
            <a:extLst>
              <a:ext uri="{FF2B5EF4-FFF2-40B4-BE49-F238E27FC236}">
                <a16:creationId xmlns:a16="http://schemas.microsoft.com/office/drawing/2014/main" id="{303467F8-DDD9-8870-B1AE-473C5321F07B}"/>
              </a:ext>
            </a:extLst>
          </p:cNvPr>
          <p:cNvCxnSpPr>
            <a:cxnSpLocks/>
          </p:cNvCxnSpPr>
          <p:nvPr/>
        </p:nvCxnSpPr>
        <p:spPr>
          <a:xfrm>
            <a:off x="1112520" y="5082562"/>
            <a:ext cx="7772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A58B481-8084-E440-F0A7-CC6A2E2DFFCC}"/>
              </a:ext>
            </a:extLst>
          </p:cNvPr>
          <p:cNvCxnSpPr>
            <a:stCxn id="18" idx="3"/>
            <a:endCxn id="19" idx="1"/>
          </p:cNvCxnSpPr>
          <p:nvPr/>
        </p:nvCxnSpPr>
        <p:spPr>
          <a:xfrm>
            <a:off x="4594861" y="4051193"/>
            <a:ext cx="2019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D146C39-5E49-624F-50B8-B4735B5EAB5E}"/>
              </a:ext>
            </a:extLst>
          </p:cNvPr>
          <p:cNvCxnSpPr>
            <a:cxnSpLocks/>
          </p:cNvCxnSpPr>
          <p:nvPr/>
        </p:nvCxnSpPr>
        <p:spPr>
          <a:xfrm>
            <a:off x="1712596" y="3589042"/>
            <a:ext cx="24911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ángulo: esquinas redondeadas 28">
            <a:extLst>
              <a:ext uri="{FF2B5EF4-FFF2-40B4-BE49-F238E27FC236}">
                <a16:creationId xmlns:a16="http://schemas.microsoft.com/office/drawing/2014/main" id="{0E1914BF-979B-D808-1FAC-522BC67ABEF0}"/>
              </a:ext>
            </a:extLst>
          </p:cNvPr>
          <p:cNvSpPr/>
          <p:nvPr/>
        </p:nvSpPr>
        <p:spPr>
          <a:xfrm>
            <a:off x="6770369" y="3098075"/>
            <a:ext cx="2846070" cy="238337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t>Cuando se llama a los métodos de cliente desde fuera de la clase Hub, no hay ningún autor de llamada asociado a la invocación. Por lo tanto, no hay acceso a las propiedades </a:t>
            </a:r>
            <a:r>
              <a:rPr lang="es-ES" sz="1600" dirty="0" err="1"/>
              <a:t>ConnectionId</a:t>
            </a:r>
            <a:r>
              <a:rPr lang="es-ES" sz="1600" dirty="0"/>
              <a:t>, </a:t>
            </a:r>
            <a:r>
              <a:rPr lang="es-ES" sz="1600" dirty="0" err="1"/>
              <a:t>Caller</a:t>
            </a:r>
            <a:r>
              <a:rPr lang="es-ES" sz="1600" dirty="0"/>
              <a:t> y </a:t>
            </a:r>
            <a:r>
              <a:rPr lang="es-ES" sz="1600" dirty="0" err="1"/>
              <a:t>Others</a:t>
            </a:r>
            <a:r>
              <a:rPr lang="es-ES" sz="1600" dirty="0"/>
              <a:t>.</a:t>
            </a:r>
          </a:p>
        </p:txBody>
      </p:sp>
      <p:pic>
        <p:nvPicPr>
          <p:cNvPr id="30" name="Picture 2" descr="Alerta - Iconos gratis de señales">
            <a:extLst>
              <a:ext uri="{FF2B5EF4-FFF2-40B4-BE49-F238E27FC236}">
                <a16:creationId xmlns:a16="http://schemas.microsoft.com/office/drawing/2014/main" id="{55B6EDEC-7836-6582-D940-634F185DC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783" y="3316605"/>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84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C88751A-F7FA-E7D9-E88C-5F9C572571D1}"/>
              </a:ext>
            </a:extLst>
          </p:cNvPr>
          <p:cNvSpPr>
            <a:spLocks noGrp="1"/>
          </p:cNvSpPr>
          <p:nvPr>
            <p:ph type="sldNum" sz="quarter" idx="12"/>
          </p:nvPr>
        </p:nvSpPr>
        <p:spPr/>
        <p:txBody>
          <a:bodyPr/>
          <a:lstStyle/>
          <a:p>
            <a:fld id="{9A396ACE-1A63-459D-82B4-27C23849521D}" type="slidenum">
              <a:rPr lang="es-ES" smtClean="0"/>
              <a:t>115</a:t>
            </a:fld>
            <a:endParaRPr lang="es-ES"/>
          </a:p>
        </p:txBody>
      </p:sp>
      <p:sp>
        <p:nvSpPr>
          <p:cNvPr id="5" name="CuadroTexto 4">
            <a:extLst>
              <a:ext uri="{FF2B5EF4-FFF2-40B4-BE49-F238E27FC236}">
                <a16:creationId xmlns:a16="http://schemas.microsoft.com/office/drawing/2014/main" id="{7597203D-39D6-3B22-F6A2-66C55ABD8E0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Autentificación y autorización</a:t>
            </a:r>
          </a:p>
        </p:txBody>
      </p:sp>
      <p:sp>
        <p:nvSpPr>
          <p:cNvPr id="6" name="CuadroTexto 5">
            <a:extLst>
              <a:ext uri="{FF2B5EF4-FFF2-40B4-BE49-F238E27FC236}">
                <a16:creationId xmlns:a16="http://schemas.microsoft.com/office/drawing/2014/main" id="{4AC09498-41A8-7372-17FB-5505437963E5}"/>
              </a:ext>
            </a:extLst>
          </p:cNvPr>
          <p:cNvSpPr txBox="1"/>
          <p:nvPr/>
        </p:nvSpPr>
        <p:spPr>
          <a:xfrm>
            <a:off x="382137" y="928048"/>
            <a:ext cx="9225887" cy="369332"/>
          </a:xfrm>
          <a:prstGeom prst="rect">
            <a:avLst/>
          </a:prstGeom>
          <a:noFill/>
        </p:spPr>
        <p:txBody>
          <a:bodyPr wrap="square" rtlCol="0">
            <a:spAutoFit/>
          </a:bodyPr>
          <a:lstStyle/>
          <a:p>
            <a:r>
              <a:rPr lang="es-ES" dirty="0"/>
              <a:t>Para poder requerir autentificación aplicaremos el atributo </a:t>
            </a:r>
            <a:r>
              <a:rPr lang="es-ES" b="1" dirty="0" err="1">
                <a:solidFill>
                  <a:srgbClr val="FF8209"/>
                </a:solidFill>
              </a:rPr>
              <a:t>AuthorizeAttribute</a:t>
            </a:r>
            <a:r>
              <a:rPr lang="es-ES" b="1" dirty="0">
                <a:solidFill>
                  <a:srgbClr val="FF8209"/>
                </a:solidFill>
              </a:rPr>
              <a:t> </a:t>
            </a:r>
            <a:r>
              <a:rPr lang="es-ES" dirty="0"/>
              <a:t>al Hub  </a:t>
            </a:r>
          </a:p>
        </p:txBody>
      </p:sp>
      <p:pic>
        <p:nvPicPr>
          <p:cNvPr id="8" name="Imagen 7">
            <a:extLst>
              <a:ext uri="{FF2B5EF4-FFF2-40B4-BE49-F238E27FC236}">
                <a16:creationId xmlns:a16="http://schemas.microsoft.com/office/drawing/2014/main" id="{749B2051-79E1-D5F1-7ACF-02A66FA5598C}"/>
              </a:ext>
            </a:extLst>
          </p:cNvPr>
          <p:cNvPicPr>
            <a:picLocks noChangeAspect="1"/>
          </p:cNvPicPr>
          <p:nvPr/>
        </p:nvPicPr>
        <p:blipFill>
          <a:blip r:embed="rId2"/>
          <a:stretch>
            <a:fillRect/>
          </a:stretch>
        </p:blipFill>
        <p:spPr>
          <a:xfrm>
            <a:off x="382137" y="1374065"/>
            <a:ext cx="2702257" cy="1116933"/>
          </a:xfrm>
          <a:prstGeom prst="rect">
            <a:avLst/>
          </a:prstGeom>
        </p:spPr>
      </p:pic>
      <p:sp>
        <p:nvSpPr>
          <p:cNvPr id="9" name="CuadroTexto 8">
            <a:extLst>
              <a:ext uri="{FF2B5EF4-FFF2-40B4-BE49-F238E27FC236}">
                <a16:creationId xmlns:a16="http://schemas.microsoft.com/office/drawing/2014/main" id="{0EAABCE3-D607-F2C3-AB8F-8609FA7D3CFC}"/>
              </a:ext>
            </a:extLst>
          </p:cNvPr>
          <p:cNvSpPr txBox="1"/>
          <p:nvPr/>
        </p:nvSpPr>
        <p:spPr>
          <a:xfrm>
            <a:off x="382136" y="2580517"/>
            <a:ext cx="8993875" cy="646331"/>
          </a:xfrm>
          <a:prstGeom prst="rect">
            <a:avLst/>
          </a:prstGeom>
          <a:noFill/>
        </p:spPr>
        <p:txBody>
          <a:bodyPr wrap="square" rtlCol="0">
            <a:spAutoFit/>
          </a:bodyPr>
          <a:lstStyle/>
          <a:p>
            <a:pPr algn="just"/>
            <a:r>
              <a:rPr lang="es-ES" dirty="0"/>
              <a:t>El </a:t>
            </a:r>
            <a:r>
              <a:rPr lang="es-ES" b="1" dirty="0">
                <a:solidFill>
                  <a:srgbClr val="FF8209"/>
                </a:solidFill>
              </a:rPr>
              <a:t>[</a:t>
            </a:r>
            <a:r>
              <a:rPr lang="es-ES" b="1" dirty="0" err="1">
                <a:solidFill>
                  <a:srgbClr val="FF8209"/>
                </a:solidFill>
              </a:rPr>
              <a:t>Authorize</a:t>
            </a:r>
            <a:r>
              <a:rPr lang="es-ES" b="1" dirty="0">
                <a:solidFill>
                  <a:srgbClr val="FF8209"/>
                </a:solidFill>
              </a:rPr>
              <a:t>] </a:t>
            </a:r>
            <a:r>
              <a:rPr lang="es-ES" dirty="0"/>
              <a:t>se puede aplicar a métodos del concentrador de forma individual. Si el usuario no coincide con la directiva aplicada al método, se devuelve un error</a:t>
            </a:r>
          </a:p>
        </p:txBody>
      </p:sp>
      <p:pic>
        <p:nvPicPr>
          <p:cNvPr id="11" name="Imagen 10">
            <a:extLst>
              <a:ext uri="{FF2B5EF4-FFF2-40B4-BE49-F238E27FC236}">
                <a16:creationId xmlns:a16="http://schemas.microsoft.com/office/drawing/2014/main" id="{59A92131-1D3C-D5FE-2005-B9E11DEFCA99}"/>
              </a:ext>
            </a:extLst>
          </p:cNvPr>
          <p:cNvPicPr>
            <a:picLocks noChangeAspect="1"/>
          </p:cNvPicPr>
          <p:nvPr/>
        </p:nvPicPr>
        <p:blipFill>
          <a:blip r:embed="rId3"/>
          <a:stretch>
            <a:fillRect/>
          </a:stretch>
        </p:blipFill>
        <p:spPr>
          <a:xfrm>
            <a:off x="382135" y="3257447"/>
            <a:ext cx="7907783" cy="2979580"/>
          </a:xfrm>
          <a:prstGeom prst="rect">
            <a:avLst/>
          </a:prstGeom>
        </p:spPr>
      </p:pic>
    </p:spTree>
    <p:extLst>
      <p:ext uri="{BB962C8B-B14F-4D97-AF65-F5344CB8AC3E}">
        <p14:creationId xmlns:p14="http://schemas.microsoft.com/office/powerpoint/2010/main" val="2530409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AB45DBE-3B8C-22F3-15B0-EA38838B4C4C}"/>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Buenas prácticas</a:t>
            </a:r>
          </a:p>
        </p:txBody>
      </p:sp>
      <p:pic>
        <p:nvPicPr>
          <p:cNvPr id="8" name="Imagen 7">
            <a:extLst>
              <a:ext uri="{FF2B5EF4-FFF2-40B4-BE49-F238E27FC236}">
                <a16:creationId xmlns:a16="http://schemas.microsoft.com/office/drawing/2014/main" id="{26479786-A6DC-316A-7292-545B08EF639B}"/>
              </a:ext>
            </a:extLst>
          </p:cNvPr>
          <p:cNvPicPr>
            <a:picLocks noChangeAspect="1"/>
          </p:cNvPicPr>
          <p:nvPr/>
        </p:nvPicPr>
        <p:blipFill>
          <a:blip r:embed="rId3"/>
          <a:stretch>
            <a:fillRect/>
          </a:stretch>
        </p:blipFill>
        <p:spPr>
          <a:xfrm>
            <a:off x="116956" y="1616664"/>
            <a:ext cx="8112642" cy="3195472"/>
          </a:xfrm>
          <a:prstGeom prst="rect">
            <a:avLst/>
          </a:prstGeom>
        </p:spPr>
      </p:pic>
      <p:sp>
        <p:nvSpPr>
          <p:cNvPr id="10" name="CuadroTexto 9">
            <a:extLst>
              <a:ext uri="{FF2B5EF4-FFF2-40B4-BE49-F238E27FC236}">
                <a16:creationId xmlns:a16="http://schemas.microsoft.com/office/drawing/2014/main" id="{5BA9FA24-A44E-5D6F-EAD7-E345B6BA7DE5}"/>
              </a:ext>
            </a:extLst>
          </p:cNvPr>
          <p:cNvSpPr txBox="1"/>
          <p:nvPr/>
        </p:nvSpPr>
        <p:spPr>
          <a:xfrm>
            <a:off x="296177" y="828048"/>
            <a:ext cx="7933421" cy="646331"/>
          </a:xfrm>
          <a:prstGeom prst="rect">
            <a:avLst/>
          </a:prstGeom>
          <a:noFill/>
        </p:spPr>
        <p:txBody>
          <a:bodyPr wrap="square">
            <a:spAutoFit/>
          </a:bodyPr>
          <a:lstStyle/>
          <a:p>
            <a:r>
              <a:rPr lang="es-ES" dirty="0"/>
              <a:t>Al diseñar los métodos para un Hub, es una buena práctica definir métodos con un único parámetro en lugar de múltiples parámetros de tipo simple. </a:t>
            </a:r>
          </a:p>
        </p:txBody>
      </p:sp>
    </p:spTree>
    <p:extLst>
      <p:ext uri="{BB962C8B-B14F-4D97-AF65-F5344CB8AC3E}">
        <p14:creationId xmlns:p14="http://schemas.microsoft.com/office/powerpoint/2010/main" val="715146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117</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1107996"/>
          </a:xfrm>
          <a:prstGeom prst="rect">
            <a:avLst/>
          </a:prstGeom>
          <a:noFill/>
        </p:spPr>
        <p:txBody>
          <a:bodyPr wrap="square">
            <a:spAutoFit/>
          </a:bodyPr>
          <a:lstStyle/>
          <a:p>
            <a:pPr algn="ctr"/>
            <a:r>
              <a:rPr kumimoji="0" lang="es-ES" sz="66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Caso de uso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641446" y="2674947"/>
            <a:ext cx="8525122" cy="830997"/>
          </a:xfrm>
          <a:prstGeom prst="rect">
            <a:avLst/>
          </a:prstGeom>
          <a:noFill/>
        </p:spPr>
        <p:txBody>
          <a:bodyPr wrap="square" rtlCol="0">
            <a:spAutoFit/>
          </a:bodyPr>
          <a:lstStyle/>
          <a:p>
            <a:pPr algn="ctr"/>
            <a:r>
              <a:rPr lang="en-US" sz="2800" b="1" dirty="0" err="1"/>
              <a:t>Notificaciones</a:t>
            </a:r>
            <a:r>
              <a:rPr lang="en-US" sz="2800" b="1" dirty="0"/>
              <a:t> de </a:t>
            </a:r>
            <a:r>
              <a:rPr lang="en-US" sz="2800" b="1" dirty="0" err="1"/>
              <a:t>tareas</a:t>
            </a:r>
            <a:r>
              <a:rPr lang="en-US" sz="2800" b="1" dirty="0"/>
              <a:t> </a:t>
            </a:r>
            <a:r>
              <a:rPr lang="en-US" sz="2800" b="1" dirty="0" err="1"/>
              <a:t>pendientes</a:t>
            </a:r>
            <a:r>
              <a:rPr lang="en-US" sz="2800" b="1" dirty="0"/>
              <a:t> </a:t>
            </a:r>
          </a:p>
          <a:p>
            <a:pPr algn="ctr"/>
            <a:endParaRPr lang="en-US" sz="2000" dirty="0"/>
          </a:p>
        </p:txBody>
      </p:sp>
    </p:spTree>
    <p:extLst>
      <p:ext uri="{BB962C8B-B14F-4D97-AF65-F5344CB8AC3E}">
        <p14:creationId xmlns:p14="http://schemas.microsoft.com/office/powerpoint/2010/main" val="1607300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DBD7D2-609F-FF49-E0B6-8B4205425B61}"/>
              </a:ext>
            </a:extLst>
          </p:cNvPr>
          <p:cNvSpPr txBox="1"/>
          <p:nvPr/>
        </p:nvSpPr>
        <p:spPr>
          <a:xfrm>
            <a:off x="116958" y="100988"/>
            <a:ext cx="8112642" cy="523220"/>
          </a:xfrm>
          <a:prstGeom prst="rect">
            <a:avLst/>
          </a:prstGeom>
          <a:noFill/>
        </p:spPr>
        <p:txBody>
          <a:bodyPr wrap="square">
            <a:spAutoFit/>
          </a:bodyPr>
          <a:lstStyle/>
          <a:p>
            <a:r>
              <a:rPr lang="es-ES" sz="2800" b="1" dirty="0">
                <a:ln w="22225">
                  <a:solidFill>
                    <a:srgbClr val="ED7D31"/>
                  </a:solidFill>
                  <a:prstDash val="solid"/>
                </a:ln>
                <a:solidFill>
                  <a:srgbClr val="ED7D31">
                    <a:lumMod val="40000"/>
                    <a:lumOff val="60000"/>
                  </a:srgbClr>
                </a:solidFill>
                <a:latin typeface="Calibri Light" panose="020F0302020204030204"/>
              </a:rPr>
              <a:t>Caso de uso: Notificación de tareas pendientes</a:t>
            </a:r>
          </a:p>
        </p:txBody>
      </p:sp>
      <p:sp>
        <p:nvSpPr>
          <p:cNvPr id="5" name="CuadroTexto 4">
            <a:extLst>
              <a:ext uri="{FF2B5EF4-FFF2-40B4-BE49-F238E27FC236}">
                <a16:creationId xmlns:a16="http://schemas.microsoft.com/office/drawing/2014/main" id="{D958B98F-BD2B-EA3C-EB08-43C304F3A786}"/>
              </a:ext>
            </a:extLst>
          </p:cNvPr>
          <p:cNvSpPr txBox="1"/>
          <p:nvPr/>
        </p:nvSpPr>
        <p:spPr>
          <a:xfrm>
            <a:off x="313899" y="900752"/>
            <a:ext cx="9278202" cy="4524315"/>
          </a:xfrm>
          <a:prstGeom prst="rect">
            <a:avLst/>
          </a:prstGeom>
          <a:noFill/>
        </p:spPr>
        <p:txBody>
          <a:bodyPr wrap="square" rtlCol="0">
            <a:spAutoFit/>
          </a:bodyPr>
          <a:lstStyle/>
          <a:p>
            <a:r>
              <a:rPr lang="es-ES" dirty="0"/>
              <a:t>Vamos a crear una aplicación de tareas pendientes del hogar. </a:t>
            </a:r>
          </a:p>
          <a:p>
            <a:endParaRPr lang="es-ES" dirty="0"/>
          </a:p>
          <a:p>
            <a:r>
              <a:rPr lang="es-ES" dirty="0"/>
              <a:t>Vamos a mostrar </a:t>
            </a:r>
            <a:r>
              <a:rPr lang="es-ES" b="1" dirty="0"/>
              <a:t>un </a:t>
            </a:r>
            <a:r>
              <a:rPr lang="es-ES" b="1" dirty="0" err="1"/>
              <a:t>grid</a:t>
            </a:r>
            <a:r>
              <a:rPr lang="es-ES" b="1" dirty="0"/>
              <a:t> </a:t>
            </a:r>
            <a:r>
              <a:rPr lang="es-ES" dirty="0"/>
              <a:t>de manera que se listen las de tareas que hay pendientes del hogar. Entre ellas tendremos:</a:t>
            </a:r>
          </a:p>
          <a:p>
            <a:r>
              <a:rPr lang="es-ES" dirty="0"/>
              <a:t>	- Hacer la lista de la compra</a:t>
            </a:r>
          </a:p>
          <a:p>
            <a:r>
              <a:rPr lang="es-ES" dirty="0"/>
              <a:t>	- Tender la ropa</a:t>
            </a:r>
          </a:p>
          <a:p>
            <a:r>
              <a:rPr lang="es-ES" dirty="0"/>
              <a:t>	- Poner la lavadora</a:t>
            </a:r>
          </a:p>
          <a:p>
            <a:r>
              <a:rPr lang="es-ES" dirty="0"/>
              <a:t>	- Lavar los platos</a:t>
            </a:r>
          </a:p>
          <a:p>
            <a:r>
              <a:rPr lang="es-ES" dirty="0"/>
              <a:t>	- Fregar </a:t>
            </a:r>
          </a:p>
          <a:p>
            <a:r>
              <a:rPr lang="es-ES" dirty="0"/>
              <a:t>	- Barrer</a:t>
            </a:r>
          </a:p>
          <a:p>
            <a:r>
              <a:rPr lang="es-ES" dirty="0"/>
              <a:t>La idea es poder actualizar el estado  de Pendiente/En proceso/Finalizado y que todas las sesiones se enteren de estos cambios</a:t>
            </a:r>
          </a:p>
          <a:p>
            <a:endParaRPr lang="es-ES" dirty="0"/>
          </a:p>
          <a:p>
            <a:r>
              <a:rPr lang="es-ES" dirty="0"/>
              <a:t>¿Qué vamos a utilizar?</a:t>
            </a:r>
          </a:p>
          <a:p>
            <a:r>
              <a:rPr lang="es-ES" dirty="0"/>
              <a:t>El proyecto de </a:t>
            </a:r>
            <a:r>
              <a:rPr lang="es-ES" b="1" dirty="0"/>
              <a:t>Vue 3</a:t>
            </a:r>
            <a:r>
              <a:rPr lang="es-ES" dirty="0"/>
              <a:t> con los componentes de </a:t>
            </a:r>
            <a:r>
              <a:rPr lang="es-ES" b="1" dirty="0" err="1"/>
              <a:t>DevExtreme</a:t>
            </a:r>
            <a:endParaRPr lang="es-ES" b="1" dirty="0"/>
          </a:p>
          <a:p>
            <a:r>
              <a:rPr lang="es-ES" dirty="0"/>
              <a:t>El proyecto de back de </a:t>
            </a:r>
            <a:r>
              <a:rPr lang="es-ES" b="1" dirty="0" err="1"/>
              <a:t>SignalR</a:t>
            </a:r>
            <a:endParaRPr lang="es-ES" b="1" dirty="0"/>
          </a:p>
        </p:txBody>
      </p:sp>
    </p:spTree>
    <p:extLst>
      <p:ext uri="{BB962C8B-B14F-4D97-AF65-F5344CB8AC3E}">
        <p14:creationId xmlns:p14="http://schemas.microsoft.com/office/powerpoint/2010/main" val="16270462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119</a:t>
            </a:fld>
            <a:endParaRPr lang="es-ES"/>
          </a:p>
        </p:txBody>
      </p:sp>
    </p:spTree>
    <p:extLst>
      <p:ext uri="{BB962C8B-B14F-4D97-AF65-F5344CB8AC3E}">
        <p14:creationId xmlns:p14="http://schemas.microsoft.com/office/powerpoint/2010/main" val="416916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lgn="just">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WebSocket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2215991"/>
          </a:xfrm>
          <a:prstGeom prst="rect">
            <a:avLst/>
          </a:prstGeom>
          <a:noFill/>
        </p:spPr>
        <p:txBody>
          <a:bodyPr wrap="square" rtlCol="0">
            <a:spAutoFit/>
          </a:bodyPr>
          <a:lstStyle/>
          <a:p>
            <a:pPr marL="285750" indent="-285750">
              <a:buFont typeface="Arial" panose="020B0604020202020204" pitchFamily="34" charset="0"/>
              <a:buChar char="•"/>
            </a:pPr>
            <a:r>
              <a:rPr lang="es-ES" b="1" dirty="0"/>
              <a:t>SignalR</a:t>
            </a:r>
            <a:r>
              <a:rPr lang="es-ES" dirty="0"/>
              <a:t>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b="1" dirty="0"/>
              <a:t>SignalR</a:t>
            </a:r>
            <a:r>
              <a:rPr lang="es-ES" dirty="0"/>
              <a:t>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b="1" dirty="0"/>
              <a:t>SignalR</a:t>
            </a:r>
            <a:r>
              <a:rPr lang="es-ES" dirty="0"/>
              <a:t> utiliza:</a:t>
            </a:r>
          </a:p>
          <a:p>
            <a:endParaRPr lang="es-ES" sz="800" dirty="0"/>
          </a:p>
          <a:p>
            <a:r>
              <a:rPr lang="es-ES" dirty="0"/>
              <a:t>		</a:t>
            </a:r>
            <a:r>
              <a:rPr lang="es-ES" b="1" dirty="0" err="1">
                <a:highlight>
                  <a:srgbClr val="C0C0C0"/>
                </a:highlight>
              </a:rPr>
              <a:t>WebSockets</a:t>
            </a:r>
            <a:r>
              <a:rPr lang="es-ES" b="1" dirty="0">
                <a:highlight>
                  <a:srgbClr val="C0C0C0"/>
                </a:highlight>
              </a:rPr>
              <a:t> -&gt; </a:t>
            </a:r>
            <a:r>
              <a:rPr lang="es-ES" b="1" dirty="0" err="1">
                <a:highlight>
                  <a:srgbClr val="C0C0C0"/>
                </a:highlight>
              </a:rPr>
              <a:t>EventSource</a:t>
            </a:r>
            <a:r>
              <a:rPr lang="es-ES" b="1" dirty="0">
                <a:highlight>
                  <a:srgbClr val="C0C0C0"/>
                </a:highlight>
              </a:rPr>
              <a:t> -&gt; Long </a:t>
            </a:r>
            <a:r>
              <a:rPr lang="es-ES" b="1" dirty="0" err="1">
                <a:highlight>
                  <a:srgbClr val="C0C0C0"/>
                </a:highlight>
              </a:rPr>
              <a:t>Polling</a:t>
            </a:r>
            <a:endParaRPr lang="es-ES" b="1" dirty="0">
              <a:highlight>
                <a:srgbClr val="C0C0C0"/>
              </a:highlight>
            </a:endParaRP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spTree>
    <p:extLst>
      <p:ext uri="{BB962C8B-B14F-4D97-AF65-F5344CB8AC3E}">
        <p14:creationId xmlns:p14="http://schemas.microsoft.com/office/powerpoint/2010/main" val="3858109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Teams</a:t>
            </a:r>
            <a:endParaRPr lang="es-ES" sz="1200" b="1"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Slack</a:t>
            </a:r>
            <a:endParaRPr lang="es-ES" sz="1200" b="1"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2781759"/>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0437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cxnSp>
        <p:nvCxnSpPr>
          <p:cNvPr id="3" name="Conector recto 2">
            <a:extLst>
              <a:ext uri="{FF2B5EF4-FFF2-40B4-BE49-F238E27FC236}">
                <a16:creationId xmlns:a16="http://schemas.microsoft.com/office/drawing/2014/main" id="{14487E59-016A-DDB5-E4F1-9572A8C13A30}"/>
              </a:ext>
            </a:extLst>
          </p:cNvPr>
          <p:cNvCxnSpPr/>
          <p:nvPr/>
        </p:nvCxnSpPr>
        <p:spPr>
          <a:xfrm flipH="1">
            <a:off x="3357155" y="5238206"/>
            <a:ext cx="179478" cy="210513"/>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Conector recto 5">
            <a:extLst>
              <a:ext uri="{FF2B5EF4-FFF2-40B4-BE49-F238E27FC236}">
                <a16:creationId xmlns:a16="http://schemas.microsoft.com/office/drawing/2014/main" id="{51EC44D3-C713-7FF0-1B2B-513734ADAABD}"/>
              </a:ext>
            </a:extLst>
          </p:cNvPr>
          <p:cNvCxnSpPr>
            <a:cxnSpLocks/>
          </p:cNvCxnSpPr>
          <p:nvPr/>
        </p:nvCxnSpPr>
        <p:spPr>
          <a:xfrm flipH="1">
            <a:off x="3704279" y="5234760"/>
            <a:ext cx="179478" cy="21051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7957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2795306"/>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072986"/>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2463954"/>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083497"/>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36169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284846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19606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2856063"/>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309506"/>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270273"/>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1772701"/>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32" name="CuadroTexto 31">
            <a:extLst>
              <a:ext uri="{FF2B5EF4-FFF2-40B4-BE49-F238E27FC236}">
                <a16:creationId xmlns:a16="http://schemas.microsoft.com/office/drawing/2014/main" id="{0879712C-4C3D-ED9A-4D9D-DBA65CAE8D42}"/>
              </a:ext>
            </a:extLst>
          </p:cNvPr>
          <p:cNvSpPr txBox="1"/>
          <p:nvPr/>
        </p:nvSpPr>
        <p:spPr>
          <a:xfrm>
            <a:off x="2147360" y="4054147"/>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210847"/>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324289"/>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2827593"/>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2870707"/>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284917"/>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385544"/>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1795544"/>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069099"/>
            <a:ext cx="1658635" cy="276999"/>
          </a:xfrm>
          <a:prstGeom prst="rect">
            <a:avLst/>
          </a:prstGeom>
          <a:noFill/>
        </p:spPr>
        <p:txBody>
          <a:bodyPr wrap="square" rtlCol="0">
            <a:spAutoFit/>
          </a:bodyPr>
          <a:lstStyle/>
          <a:p>
            <a:r>
              <a:rPr lang="es-ES" sz="1200" dirty="0"/>
              <a:t>La conexión se cuelga</a:t>
            </a:r>
          </a:p>
        </p:txBody>
      </p:sp>
      <p:sp>
        <p:nvSpPr>
          <p:cNvPr id="2" name="Rectángulo: esquinas redondeadas 1">
            <a:extLst>
              <a:ext uri="{FF2B5EF4-FFF2-40B4-BE49-F238E27FC236}">
                <a16:creationId xmlns:a16="http://schemas.microsoft.com/office/drawing/2014/main" id="{6EBE2D24-D3C5-9B3B-8EC2-666DB10A6043}"/>
              </a:ext>
            </a:extLst>
          </p:cNvPr>
          <p:cNvSpPr/>
          <p:nvPr/>
        </p:nvSpPr>
        <p:spPr>
          <a:xfrm>
            <a:off x="456763" y="4783340"/>
            <a:ext cx="8992474" cy="1376394"/>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solidFill>
                  <a:schemeClr val="bg1"/>
                </a:solidFill>
              </a:rPr>
              <a:t>      </a:t>
            </a:r>
          </a:p>
          <a:p>
            <a:pPr algn="ctr"/>
            <a:r>
              <a:rPr lang="es-ES" sz="1600" dirty="0">
                <a:solidFill>
                  <a:schemeClr val="bg1"/>
                </a:solidFill>
              </a:rPr>
              <a:t>        El servidor debe ser capaz de </a:t>
            </a:r>
            <a:r>
              <a:rPr lang="es-ES" sz="1600" b="1" dirty="0">
                <a:solidFill>
                  <a:schemeClr val="bg1"/>
                </a:solidFill>
              </a:rPr>
              <a:t>mantener muchas conexiones pendientes</a:t>
            </a:r>
            <a:r>
              <a:rPr lang="es-ES" sz="1600" dirty="0">
                <a:solidFill>
                  <a:schemeClr val="bg1"/>
                </a:solidFill>
              </a:rPr>
              <a:t>. Algunas arquitecturas de servidor ejecutan un proceso por conexión, resultado es que habrá tantos procesos como </a:t>
            </a:r>
            <a:r>
              <a:rPr lang="es-ES" sz="1600" b="0" i="0" dirty="0">
                <a:solidFill>
                  <a:schemeClr val="bg1"/>
                </a:solidFill>
                <a:effectLst/>
              </a:rPr>
              <a:t>conexiones, y cada proceso requiere bastante memoria. Demasiadas conexiones la consumirán toda.</a:t>
            </a:r>
          </a:p>
          <a:p>
            <a:pPr algn="ctr"/>
            <a:r>
              <a:rPr lang="es-ES" sz="1600" dirty="0">
                <a:solidFill>
                  <a:schemeClr val="bg1"/>
                </a:solidFill>
              </a:rPr>
              <a:t>Este suele ser el caso de los </a:t>
            </a:r>
            <a:r>
              <a:rPr lang="es-ES" sz="1600" dirty="0" err="1">
                <a:solidFill>
                  <a:schemeClr val="bg1"/>
                </a:solidFill>
              </a:rPr>
              <a:t>backends</a:t>
            </a:r>
            <a:r>
              <a:rPr lang="es-ES" sz="1600" dirty="0">
                <a:solidFill>
                  <a:schemeClr val="bg1"/>
                </a:solidFill>
              </a:rPr>
              <a:t> escritos en lenguajes como PHP y Ruby.</a:t>
            </a:r>
          </a:p>
          <a:p>
            <a:pPr algn="ctr"/>
            <a:r>
              <a:rPr lang="es-ES" sz="1600" b="0" i="0" dirty="0">
                <a:solidFill>
                  <a:schemeClr val="bg1"/>
                </a:solidFill>
                <a:effectLst/>
              </a:rPr>
              <a:t>Los servidores escritos con Node.js generalmente no tienen este problema.</a:t>
            </a:r>
            <a:endParaRPr lang="es-ES" sz="1600" dirty="0">
              <a:solidFill>
                <a:schemeClr val="bg1"/>
              </a:solidFill>
            </a:endParaRPr>
          </a:p>
          <a:p>
            <a:endParaRPr lang="es-ES" sz="1600" dirty="0"/>
          </a:p>
        </p:txBody>
      </p:sp>
      <p:pic>
        <p:nvPicPr>
          <p:cNvPr id="3" name="Picture 2" descr="Alerta - Iconos gratis de señales">
            <a:extLst>
              <a:ext uri="{FF2B5EF4-FFF2-40B4-BE49-F238E27FC236}">
                <a16:creationId xmlns:a16="http://schemas.microsoft.com/office/drawing/2014/main" id="{6E6EA216-864F-100A-E5FC-C2E7F835C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23" y="4864934"/>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3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5213B0D-2259-79DD-F0FF-6E010A575EB9}"/>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6F220D83-6246-56DE-8CD7-E1D006B51BC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Área de uso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2AD05A21-CBA8-8084-ED02-A5D76BAD2991}"/>
              </a:ext>
            </a:extLst>
          </p:cNvPr>
          <p:cNvSpPr txBox="1"/>
          <p:nvPr/>
        </p:nvSpPr>
        <p:spPr>
          <a:xfrm>
            <a:off x="144656" y="973578"/>
            <a:ext cx="9456544" cy="2308324"/>
          </a:xfrm>
          <a:prstGeom prst="rect">
            <a:avLst/>
          </a:prstGeom>
          <a:noFill/>
        </p:spPr>
        <p:txBody>
          <a:bodyPr wrap="square">
            <a:spAutoFit/>
          </a:bodyPr>
          <a:lstStyle/>
          <a:p>
            <a:r>
              <a:rPr lang="es-ES" dirty="0"/>
              <a:t>El </a:t>
            </a:r>
            <a:r>
              <a:rPr lang="es-ES" b="1" dirty="0"/>
              <a:t>Long </a:t>
            </a:r>
            <a:r>
              <a:rPr lang="es-ES" b="1" dirty="0" err="1"/>
              <a:t>Polling</a:t>
            </a:r>
            <a:r>
              <a:rPr lang="es-ES" dirty="0"/>
              <a:t> funciona muy bien en situaciones en las que los mensajes son escasos.</a:t>
            </a:r>
          </a:p>
          <a:p>
            <a:endParaRPr lang="es-ES" dirty="0"/>
          </a:p>
          <a:p>
            <a:r>
              <a:rPr lang="es-ES" dirty="0"/>
              <a:t>Pero si los mensajes llegan con mucha frecuencia, entonces el gráfico de arriba, mensajes solicitados/recibidos, se vuelve en forma de </a:t>
            </a:r>
            <a:r>
              <a:rPr lang="es-ES" dirty="0">
                <a:solidFill>
                  <a:srgbClr val="FF4F00"/>
                </a:solidFill>
              </a:rPr>
              <a:t>“diente de sierra”.</a:t>
            </a:r>
          </a:p>
          <a:p>
            <a:endParaRPr lang="es-ES" dirty="0"/>
          </a:p>
          <a:p>
            <a:r>
              <a:rPr lang="es-ES" dirty="0"/>
              <a:t>Cada mensaje es una solicitud separada: provista de encabezados, sobrecarga de autenticación, etc.</a:t>
            </a:r>
          </a:p>
          <a:p>
            <a:endParaRPr lang="es-ES" dirty="0"/>
          </a:p>
          <a:p>
            <a:r>
              <a:rPr lang="es-ES" dirty="0"/>
              <a:t>En este caso se prefieren otros métodos, como </a:t>
            </a:r>
            <a:r>
              <a:rPr lang="es-ES" dirty="0" err="1"/>
              <a:t>Websocket</a:t>
            </a:r>
            <a:r>
              <a:rPr lang="es-ES" dirty="0"/>
              <a:t>, o SSE (Eventos enviados por el servidor).</a:t>
            </a:r>
          </a:p>
        </p:txBody>
      </p:sp>
      <p:cxnSp>
        <p:nvCxnSpPr>
          <p:cNvPr id="10" name="Conector recto de flecha 9">
            <a:extLst>
              <a:ext uri="{FF2B5EF4-FFF2-40B4-BE49-F238E27FC236}">
                <a16:creationId xmlns:a16="http://schemas.microsoft.com/office/drawing/2014/main" id="{86403D3D-92AC-8E89-FA4F-43821A523094}"/>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102D55-BDE4-0CFC-2FD9-75AF36512B25}"/>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9B18158-8DD6-855A-D082-D9F00345B3EE}"/>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3" name="CuadroTexto 12">
            <a:extLst>
              <a:ext uri="{FF2B5EF4-FFF2-40B4-BE49-F238E27FC236}">
                <a16:creationId xmlns:a16="http://schemas.microsoft.com/office/drawing/2014/main" id="{684131BF-73A6-66EF-D92F-C721D30AE8A2}"/>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14" name="Conector recto 13">
            <a:extLst>
              <a:ext uri="{FF2B5EF4-FFF2-40B4-BE49-F238E27FC236}">
                <a16:creationId xmlns:a16="http://schemas.microsoft.com/office/drawing/2014/main" id="{D3EF686B-B774-3853-E99F-2640ADC568AB}"/>
              </a:ext>
            </a:extLst>
          </p:cNvPr>
          <p:cNvCxnSpPr>
            <a:cxnSpLocks/>
          </p:cNvCxnSpPr>
          <p:nvPr/>
        </p:nvCxnSpPr>
        <p:spPr>
          <a:xfrm>
            <a:off x="3996405"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9C045F2-5B92-9EC6-E5E3-0E2A14E237C9}"/>
              </a:ext>
            </a:extLst>
          </p:cNvPr>
          <p:cNvCxnSpPr>
            <a:endCxn id="13"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8C0D16E-1033-8199-B64D-249D9E8F4D53}"/>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7" name="Conector recto de flecha 16">
            <a:extLst>
              <a:ext uri="{FF2B5EF4-FFF2-40B4-BE49-F238E27FC236}">
                <a16:creationId xmlns:a16="http://schemas.microsoft.com/office/drawing/2014/main" id="{631DF53C-5628-1C47-3425-41F6B25EB700}"/>
              </a:ext>
            </a:extLst>
          </p:cNvPr>
          <p:cNvCxnSpPr>
            <a:cxnSpLocks/>
          </p:cNvCxnSpPr>
          <p:nvPr/>
        </p:nvCxnSpPr>
        <p:spPr>
          <a:xfrm flipV="1">
            <a:off x="3475082"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9FB882BA-A7DB-AAFC-A8B4-7C637FCC840A}"/>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9" name="CuadroTexto 18">
            <a:extLst>
              <a:ext uri="{FF2B5EF4-FFF2-40B4-BE49-F238E27FC236}">
                <a16:creationId xmlns:a16="http://schemas.microsoft.com/office/drawing/2014/main" id="{B1BB2D78-F160-80FD-DB19-4CECF73EAA56}"/>
              </a:ext>
            </a:extLst>
          </p:cNvPr>
          <p:cNvSpPr txBox="1"/>
          <p:nvPr/>
        </p:nvSpPr>
        <p:spPr>
          <a:xfrm rot="17581048">
            <a:off x="298324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20" name="CuadroTexto 19">
            <a:extLst>
              <a:ext uri="{FF2B5EF4-FFF2-40B4-BE49-F238E27FC236}">
                <a16:creationId xmlns:a16="http://schemas.microsoft.com/office/drawing/2014/main" id="{2AE8DC75-7BEA-F4A4-92EE-41FF11B7C081}"/>
              </a:ext>
            </a:extLst>
          </p:cNvPr>
          <p:cNvSpPr txBox="1"/>
          <p:nvPr/>
        </p:nvSpPr>
        <p:spPr>
          <a:xfrm>
            <a:off x="3739217"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21" name="CuadroTexto 20">
            <a:extLst>
              <a:ext uri="{FF2B5EF4-FFF2-40B4-BE49-F238E27FC236}">
                <a16:creationId xmlns:a16="http://schemas.microsoft.com/office/drawing/2014/main" id="{FA029FF1-3D39-1BC5-D65C-C31AC8996505}"/>
              </a:ext>
            </a:extLst>
          </p:cNvPr>
          <p:cNvSpPr txBox="1"/>
          <p:nvPr/>
        </p:nvSpPr>
        <p:spPr>
          <a:xfrm rot="3887794">
            <a:off x="3737520"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2" name="Conector recto de flecha 21">
            <a:extLst>
              <a:ext uri="{FF2B5EF4-FFF2-40B4-BE49-F238E27FC236}">
                <a16:creationId xmlns:a16="http://schemas.microsoft.com/office/drawing/2014/main" id="{D1B89BD3-9388-F0D0-DB3D-04BD24A7E243}"/>
              </a:ext>
            </a:extLst>
          </p:cNvPr>
          <p:cNvCxnSpPr>
            <a:cxnSpLocks/>
          </p:cNvCxnSpPr>
          <p:nvPr/>
        </p:nvCxnSpPr>
        <p:spPr>
          <a:xfrm flipV="1">
            <a:off x="4704508"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4DC4CF9-594D-4677-0F1A-8962BF23266F}"/>
              </a:ext>
            </a:extLst>
          </p:cNvPr>
          <p:cNvSpPr txBox="1"/>
          <p:nvPr/>
        </p:nvSpPr>
        <p:spPr>
          <a:xfrm rot="3887794">
            <a:off x="3559037"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4" name="CuadroTexto 23">
            <a:extLst>
              <a:ext uri="{FF2B5EF4-FFF2-40B4-BE49-F238E27FC236}">
                <a16:creationId xmlns:a16="http://schemas.microsoft.com/office/drawing/2014/main" id="{1B019A81-7C01-4885-20C5-41C4D1D7524D}"/>
              </a:ext>
            </a:extLst>
          </p:cNvPr>
          <p:cNvSpPr txBox="1"/>
          <p:nvPr/>
        </p:nvSpPr>
        <p:spPr>
          <a:xfrm rot="17581048">
            <a:off x="4191104"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25" name="Conector recto de flecha 24">
            <a:extLst>
              <a:ext uri="{FF2B5EF4-FFF2-40B4-BE49-F238E27FC236}">
                <a16:creationId xmlns:a16="http://schemas.microsoft.com/office/drawing/2014/main" id="{5107F7C1-D59A-2AB2-CE11-B7D5E3615502}"/>
              </a:ext>
            </a:extLst>
          </p:cNvPr>
          <p:cNvCxnSpPr/>
          <p:nvPr/>
        </p:nvCxnSpPr>
        <p:spPr>
          <a:xfrm>
            <a:off x="4047542"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0B5CE00-6DF1-B38E-20DC-45EF34756051}"/>
              </a:ext>
            </a:extLst>
          </p:cNvPr>
          <p:cNvCxnSpPr>
            <a:cxnSpLocks/>
          </p:cNvCxnSpPr>
          <p:nvPr/>
        </p:nvCxnSpPr>
        <p:spPr>
          <a:xfrm>
            <a:off x="5205841"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D36947E4-EEAE-72BD-484C-7993FE3A90FB}"/>
              </a:ext>
            </a:extLst>
          </p:cNvPr>
          <p:cNvSpPr txBox="1"/>
          <p:nvPr/>
        </p:nvSpPr>
        <p:spPr>
          <a:xfrm>
            <a:off x="4948653" y="3452847"/>
            <a:ext cx="833305" cy="276999"/>
          </a:xfrm>
          <a:prstGeom prst="rect">
            <a:avLst/>
          </a:prstGeom>
          <a:noFill/>
        </p:spPr>
        <p:txBody>
          <a:bodyPr wrap="square" rtlCol="0">
            <a:spAutoFit/>
          </a:bodyPr>
          <a:lstStyle/>
          <a:p>
            <a:r>
              <a:rPr lang="es-ES" sz="1200" dirty="0">
                <a:solidFill>
                  <a:schemeClr val="accent4"/>
                </a:solidFill>
              </a:rPr>
              <a:t>Cierre</a:t>
            </a:r>
          </a:p>
        </p:txBody>
      </p:sp>
      <p:sp>
        <p:nvSpPr>
          <p:cNvPr id="30" name="CuadroTexto 29">
            <a:extLst>
              <a:ext uri="{FF2B5EF4-FFF2-40B4-BE49-F238E27FC236}">
                <a16:creationId xmlns:a16="http://schemas.microsoft.com/office/drawing/2014/main" id="{DC6B0541-7443-6219-07DB-53F84E022C6A}"/>
              </a:ext>
            </a:extLst>
          </p:cNvPr>
          <p:cNvSpPr txBox="1"/>
          <p:nvPr/>
        </p:nvSpPr>
        <p:spPr>
          <a:xfrm rot="3887794">
            <a:off x="4879537" y="4566158"/>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1" name="Conector recto de flecha 30">
            <a:extLst>
              <a:ext uri="{FF2B5EF4-FFF2-40B4-BE49-F238E27FC236}">
                <a16:creationId xmlns:a16="http://schemas.microsoft.com/office/drawing/2014/main" id="{69393D32-302C-F2A2-5B02-BE323D189C69}"/>
              </a:ext>
            </a:extLst>
          </p:cNvPr>
          <p:cNvCxnSpPr>
            <a:cxnSpLocks/>
          </p:cNvCxnSpPr>
          <p:nvPr/>
        </p:nvCxnSpPr>
        <p:spPr>
          <a:xfrm flipV="1">
            <a:off x="5846525" y="4162664"/>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E370700F-43C3-2EEF-5AE0-C6C697F498F6}"/>
              </a:ext>
            </a:extLst>
          </p:cNvPr>
          <p:cNvSpPr txBox="1"/>
          <p:nvPr/>
        </p:nvSpPr>
        <p:spPr>
          <a:xfrm rot="3887794">
            <a:off x="4701054" y="4651742"/>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3" name="CuadroTexto 32">
            <a:extLst>
              <a:ext uri="{FF2B5EF4-FFF2-40B4-BE49-F238E27FC236}">
                <a16:creationId xmlns:a16="http://schemas.microsoft.com/office/drawing/2014/main" id="{94E93D37-B981-4840-B94B-5032B7CA8212}"/>
              </a:ext>
            </a:extLst>
          </p:cNvPr>
          <p:cNvSpPr txBox="1"/>
          <p:nvPr/>
        </p:nvSpPr>
        <p:spPr>
          <a:xfrm rot="17581048">
            <a:off x="5333121" y="4576874"/>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4" name="Conector recto de flecha 33">
            <a:extLst>
              <a:ext uri="{FF2B5EF4-FFF2-40B4-BE49-F238E27FC236}">
                <a16:creationId xmlns:a16="http://schemas.microsoft.com/office/drawing/2014/main" id="{EFA29BD9-0002-FD67-1B0B-8A323D20E545}"/>
              </a:ext>
            </a:extLst>
          </p:cNvPr>
          <p:cNvCxnSpPr/>
          <p:nvPr/>
        </p:nvCxnSpPr>
        <p:spPr>
          <a:xfrm>
            <a:off x="5189559" y="4147278"/>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6EFB1E1-E357-5F69-ABBB-73FBA5CB917A}"/>
              </a:ext>
            </a:extLst>
          </p:cNvPr>
          <p:cNvCxnSpPr>
            <a:cxnSpLocks/>
          </p:cNvCxnSpPr>
          <p:nvPr/>
        </p:nvCxnSpPr>
        <p:spPr>
          <a:xfrm>
            <a:off x="6347858" y="3692282"/>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F6EB9637-A72F-FF29-FF05-3F216291B88E}"/>
              </a:ext>
            </a:extLst>
          </p:cNvPr>
          <p:cNvSpPr txBox="1"/>
          <p:nvPr/>
        </p:nvSpPr>
        <p:spPr>
          <a:xfrm>
            <a:off x="6121983" y="3488881"/>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3589719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22</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952206" y="1438846"/>
            <a:ext cx="6272757" cy="4401205"/>
          </a:xfrm>
          <a:prstGeom prst="rect">
            <a:avLst/>
          </a:prstGeom>
          <a:noFill/>
        </p:spPr>
        <p:txBody>
          <a:bodyPr wrap="square">
            <a:spAutoFit/>
          </a:bodyPr>
          <a:lstStyle/>
          <a:p>
            <a:r>
              <a:rPr lang="es-ES" dirty="0"/>
              <a:t>Nombre proyecto</a:t>
            </a:r>
            <a:r>
              <a:rPr lang="es-ES" b="1" dirty="0"/>
              <a:t>: </a:t>
            </a:r>
            <a:r>
              <a:rPr lang="es-ES" b="1" dirty="0" err="1"/>
              <a:t>angular_chat_long_polling</a:t>
            </a:r>
            <a:endParaRPr lang="es-ES" b="1" dirty="0"/>
          </a:p>
          <a:p>
            <a:r>
              <a:rPr lang="es-ES" dirty="0" err="1"/>
              <a:t>FrontEnd</a:t>
            </a:r>
            <a:r>
              <a:rPr lang="es-ES" dirty="0"/>
              <a:t>: </a:t>
            </a:r>
            <a:r>
              <a:rPr lang="es-ES" b="1" dirty="0"/>
              <a:t>Angular v17</a:t>
            </a:r>
          </a:p>
          <a:p>
            <a:r>
              <a:rPr lang="es-ES" dirty="0" err="1"/>
              <a:t>BackEnd</a:t>
            </a:r>
            <a:r>
              <a:rPr lang="es-ES" dirty="0"/>
              <a:t>: </a:t>
            </a:r>
            <a:r>
              <a:rPr lang="es-ES" b="1" dirty="0"/>
              <a:t>Express</a:t>
            </a:r>
          </a:p>
          <a:p>
            <a:endParaRPr lang="es-ES" b="1" dirty="0"/>
          </a:p>
          <a:p>
            <a:r>
              <a:rPr lang="es-ES" b="1" dirty="0"/>
              <a:t>Ruta</a:t>
            </a:r>
            <a:r>
              <a:rPr lang="es-ES" dirty="0"/>
              <a:t>: …\Curso_Comunicación_Tiempo_Real\Chat_Long_Polling&gt; </a:t>
            </a:r>
          </a:p>
          <a:p>
            <a:r>
              <a:rPr lang="es-ES" dirty="0"/>
              <a:t>Arrancamos el </a:t>
            </a:r>
            <a:r>
              <a:rPr lang="es-ES" dirty="0" err="1"/>
              <a:t>frontend</a:t>
            </a:r>
            <a:r>
              <a:rPr lang="es-ES" dirty="0"/>
              <a:t>: </a:t>
            </a:r>
            <a:r>
              <a:rPr lang="es-ES" b="1" dirty="0" err="1"/>
              <a:t>npm</a:t>
            </a:r>
            <a:r>
              <a:rPr lang="es-ES" b="1" dirty="0"/>
              <a:t> run </a:t>
            </a:r>
            <a:r>
              <a:rPr lang="es-ES" b="1" dirty="0" err="1"/>
              <a:t>start</a:t>
            </a:r>
            <a:endParaRPr lang="es-ES" b="1" dirty="0"/>
          </a:p>
          <a:p>
            <a:endParaRPr lang="es-ES" b="1" dirty="0"/>
          </a:p>
          <a:p>
            <a:r>
              <a:rPr lang="es-ES" b="1" dirty="0"/>
              <a:t>Ruta</a:t>
            </a:r>
            <a:r>
              <a:rPr lang="es-ES" dirty="0"/>
              <a:t>:…\Curso_Comunicación_Tiempo_Real\Chat_Long_Polling\server&gt; </a:t>
            </a:r>
          </a:p>
          <a:p>
            <a:r>
              <a:rPr lang="es-ES" dirty="0"/>
              <a:t>Arrancamos el </a:t>
            </a:r>
            <a:r>
              <a:rPr lang="es-ES" dirty="0" err="1"/>
              <a:t>backend</a:t>
            </a:r>
            <a:r>
              <a:rPr lang="es-ES" dirty="0"/>
              <a:t>: </a:t>
            </a:r>
            <a:r>
              <a:rPr lang="es-ES" b="1" dirty="0" err="1"/>
              <a:t>nodemon</a:t>
            </a:r>
            <a:r>
              <a:rPr lang="es-ES" b="1" dirty="0"/>
              <a:t> server.js</a:t>
            </a:r>
          </a:p>
          <a:p>
            <a:endParaRPr lang="es-ES" b="1" dirty="0"/>
          </a:p>
          <a:p>
            <a:r>
              <a:rPr lang="es-ES" b="1" dirty="0"/>
              <a:t>URL: </a:t>
            </a:r>
            <a:r>
              <a:rPr lang="es-ES" dirty="0"/>
              <a:t>https://github.com/steestor/Curso_Comunicacion_Tiempo_Real/tree/master/angular_chat_long_polling</a:t>
            </a:r>
          </a:p>
          <a:p>
            <a:endParaRPr lang="es-ES" sz="1400" b="1" dirty="0"/>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 Chat </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3"/>
          <a:stretch>
            <a:fillRect/>
          </a:stretch>
        </p:blipFill>
        <p:spPr>
          <a:xfrm>
            <a:off x="373971" y="1713169"/>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6448368" y="1620726"/>
            <a:ext cx="2472850" cy="369332"/>
          </a:xfrm>
          <a:prstGeom prst="rect">
            <a:avLst/>
          </a:prstGeom>
          <a:noFill/>
        </p:spPr>
        <p:txBody>
          <a:bodyPr wrap="square" rtlCol="0">
            <a:spAutoFit/>
          </a:bodyPr>
          <a:lstStyle/>
          <a:p>
            <a:r>
              <a:rPr lang="es-ES" b="1" dirty="0"/>
              <a:t>Proyecto Express </a:t>
            </a:r>
          </a:p>
        </p:txBody>
      </p: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5" name="Imagen 4">
            <a:extLst>
              <a:ext uri="{FF2B5EF4-FFF2-40B4-BE49-F238E27FC236}">
                <a16:creationId xmlns:a16="http://schemas.microsoft.com/office/drawing/2014/main" id="{50C10839-0BBC-CB5A-316D-CD4B4ADE39BE}"/>
              </a:ext>
            </a:extLst>
          </p:cNvPr>
          <p:cNvPicPr>
            <a:picLocks noChangeAspect="1"/>
          </p:cNvPicPr>
          <p:nvPr/>
        </p:nvPicPr>
        <p:blipFill>
          <a:blip r:embed="rId3"/>
          <a:stretch>
            <a:fillRect/>
          </a:stretch>
        </p:blipFill>
        <p:spPr>
          <a:xfrm>
            <a:off x="167146" y="1231853"/>
            <a:ext cx="2838450" cy="247650"/>
          </a:xfrm>
          <a:prstGeom prst="rect">
            <a:avLst/>
          </a:prstGeom>
        </p:spPr>
      </p:pic>
      <p:pic>
        <p:nvPicPr>
          <p:cNvPr id="11" name="Imagen 10">
            <a:extLst>
              <a:ext uri="{FF2B5EF4-FFF2-40B4-BE49-F238E27FC236}">
                <a16:creationId xmlns:a16="http://schemas.microsoft.com/office/drawing/2014/main" id="{9177DADB-1308-3EF4-726F-2C55C9332D1C}"/>
              </a:ext>
            </a:extLst>
          </p:cNvPr>
          <p:cNvPicPr>
            <a:picLocks noChangeAspect="1"/>
          </p:cNvPicPr>
          <p:nvPr/>
        </p:nvPicPr>
        <p:blipFill>
          <a:blip r:embed="rId4"/>
          <a:stretch>
            <a:fillRect/>
          </a:stretch>
        </p:blipFill>
        <p:spPr>
          <a:xfrm>
            <a:off x="167146" y="1479503"/>
            <a:ext cx="5191125" cy="4400550"/>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5"/>
          <a:srcRect l="-45" r="-1"/>
          <a:stretch/>
        </p:blipFill>
        <p:spPr>
          <a:xfrm>
            <a:off x="4789384" y="1990058"/>
            <a:ext cx="4945701" cy="3305175"/>
          </a:xfrm>
          <a:prstGeom prst="rect">
            <a:avLst/>
          </a:prstGeom>
        </p:spPr>
      </p:pic>
    </p:spTree>
    <p:extLst>
      <p:ext uri="{BB962C8B-B14F-4D97-AF65-F5344CB8AC3E}">
        <p14:creationId xmlns:p14="http://schemas.microsoft.com/office/powerpoint/2010/main" val="408079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8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3"/>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4"/>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3"/>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4"/>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28</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3388873649"/>
              </p:ext>
            </p:extLst>
          </p:nvPr>
        </p:nvGraphicFramePr>
        <p:xfrm>
          <a:off x="343493" y="1082388"/>
          <a:ext cx="3673030" cy="36576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 Valoración</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2847703" y="3154678"/>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9043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Presentaciones </a:t>
            </a:r>
            <a:endParaRPr lang="es-ES" sz="3200" dirty="0"/>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304110"/>
            <a:ext cx="8427135" cy="1323439"/>
          </a:xfrm>
          <a:prstGeom prst="rect">
            <a:avLst/>
          </a:prstGeom>
          <a:noFill/>
        </p:spPr>
        <p:txBody>
          <a:bodyPr wrap="square" rtlCol="0">
            <a:spAutoFit/>
          </a:bodyPr>
          <a:lstStyle/>
          <a:p>
            <a:pPr marL="285750" indent="-285750" algn="ctr">
              <a:buFont typeface="Arial" panose="020B0604020202020204" pitchFamily="34" charset="0"/>
              <a:buChar char="•"/>
            </a:pPr>
            <a:r>
              <a:rPr lang="en-US" sz="2000" b="1" dirty="0"/>
              <a:t>¿</a:t>
            </a:r>
            <a:r>
              <a:rPr lang="en-US" sz="2000" b="1" dirty="0" err="1"/>
              <a:t>Tienes</a:t>
            </a:r>
            <a:r>
              <a:rPr lang="en-US" sz="2000" b="1" dirty="0"/>
              <a:t> </a:t>
            </a:r>
            <a:r>
              <a:rPr lang="en-US" sz="2000" b="1" dirty="0" err="1"/>
              <a:t>experiencia</a:t>
            </a:r>
            <a:r>
              <a:rPr lang="en-US" sz="2000" b="1" dirty="0"/>
              <a:t> </a:t>
            </a:r>
            <a:r>
              <a:rPr lang="en-US" sz="2000" b="1" dirty="0" err="1"/>
              <a:t>en</a:t>
            </a:r>
            <a:r>
              <a:rPr lang="en-US" sz="2000" b="1" dirty="0"/>
              <a:t> </a:t>
            </a:r>
            <a:r>
              <a:rPr lang="en-US" sz="2000" b="1" dirty="0" err="1"/>
              <a:t>aplicaciones</a:t>
            </a:r>
            <a:r>
              <a:rPr lang="en-US" sz="2000" b="1" dirty="0"/>
              <a:t> </a:t>
            </a:r>
            <a:r>
              <a:rPr lang="en-US" sz="2000" b="1" dirty="0" err="1"/>
              <a:t>cliente</a:t>
            </a:r>
            <a:r>
              <a:rPr lang="en-US" sz="2000" b="1" dirty="0"/>
              <a:t>/</a:t>
            </a:r>
            <a:r>
              <a:rPr lang="en-US" sz="2000" b="1" dirty="0" err="1"/>
              <a:t>servidor</a:t>
            </a:r>
            <a:r>
              <a:rPr lang="en-US" sz="2000" b="1" dirty="0"/>
              <a:t>?</a:t>
            </a:r>
          </a:p>
          <a:p>
            <a:pPr marL="285750" indent="-285750" algn="ctr">
              <a:buFont typeface="Arial" panose="020B0604020202020204" pitchFamily="34" charset="0"/>
              <a:buChar char="•"/>
            </a:pPr>
            <a:r>
              <a:rPr lang="en-US" sz="2000" b="1" dirty="0"/>
              <a:t>Si </a:t>
            </a:r>
            <a:r>
              <a:rPr lang="en-US" sz="2000" b="1" dirty="0" err="1"/>
              <a:t>tienes</a:t>
            </a:r>
            <a:r>
              <a:rPr lang="en-US" sz="2000" b="1" dirty="0"/>
              <a:t> </a:t>
            </a:r>
            <a:r>
              <a:rPr lang="en-US" sz="2000" b="1" dirty="0" err="1"/>
              <a:t>experiencia</a:t>
            </a:r>
            <a:r>
              <a:rPr lang="en-US" sz="2000" b="1" dirty="0"/>
              <a:t>, ¿</a:t>
            </a:r>
            <a:r>
              <a:rPr lang="en-US" sz="2000" b="1" dirty="0" err="1"/>
              <a:t>Te</a:t>
            </a:r>
            <a:r>
              <a:rPr lang="en-US" sz="2000" b="1" dirty="0"/>
              <a:t> </a:t>
            </a:r>
            <a:r>
              <a:rPr lang="en-US" sz="2000" b="1" dirty="0" err="1"/>
              <a:t>desenvuelves</a:t>
            </a:r>
            <a:r>
              <a:rPr lang="en-US" sz="2000" b="1" dirty="0"/>
              <a:t> </a:t>
            </a:r>
            <a:r>
              <a:rPr lang="en-US" sz="2000" b="1" dirty="0" err="1"/>
              <a:t>mejor</a:t>
            </a:r>
            <a:r>
              <a:rPr lang="en-US" sz="2000" b="1" dirty="0"/>
              <a:t> </a:t>
            </a:r>
            <a:r>
              <a:rPr lang="en-US" sz="2000" b="1" dirty="0" err="1"/>
              <a:t>en</a:t>
            </a:r>
            <a:r>
              <a:rPr lang="en-US" sz="2000" b="1" dirty="0"/>
              <a:t> back o </a:t>
            </a:r>
            <a:r>
              <a:rPr lang="en-US" sz="2000" b="1" dirty="0" err="1"/>
              <a:t>en</a:t>
            </a:r>
            <a:r>
              <a:rPr lang="en-US" sz="2000" b="1" dirty="0"/>
              <a:t> front?</a:t>
            </a:r>
          </a:p>
          <a:p>
            <a:pPr marL="285750" indent="-285750" algn="ctr">
              <a:buFont typeface="Arial" panose="020B0604020202020204" pitchFamily="34" charset="0"/>
              <a:buChar char="•"/>
            </a:pPr>
            <a:r>
              <a:rPr lang="en-US" sz="2000" b="1" dirty="0"/>
              <a:t>¿</a:t>
            </a:r>
            <a:r>
              <a:rPr lang="en-US" sz="2000" b="1" dirty="0" err="1"/>
              <a:t>Conoces</a:t>
            </a:r>
            <a:r>
              <a:rPr lang="en-US" sz="2000" b="1" dirty="0"/>
              <a:t> </a:t>
            </a:r>
            <a:r>
              <a:rPr lang="en-US" sz="2000" b="1" dirty="0" err="1"/>
              <a:t>alguna</a:t>
            </a:r>
            <a:r>
              <a:rPr lang="en-US" sz="2000" b="1" dirty="0"/>
              <a:t> </a:t>
            </a:r>
            <a:r>
              <a:rPr lang="en-US" sz="2000" b="1" dirty="0" err="1"/>
              <a:t>tecnología</a:t>
            </a:r>
            <a:r>
              <a:rPr lang="en-US" sz="2000" b="1" dirty="0"/>
              <a:t> </a:t>
            </a:r>
            <a:r>
              <a:rPr lang="en-US" sz="2000" b="1" dirty="0" err="1"/>
              <a:t>como</a:t>
            </a:r>
            <a:r>
              <a:rPr lang="en-US" sz="2000" b="1" dirty="0"/>
              <a:t> Long polling, Server Sent Events, </a:t>
            </a:r>
            <a:r>
              <a:rPr lang="en-US" sz="2000" b="1" dirty="0" err="1"/>
              <a:t>Websockets</a:t>
            </a:r>
            <a:r>
              <a:rPr lang="en-US" sz="2000" b="1" dirty="0"/>
              <a:t>, Signal R…?</a:t>
            </a:r>
          </a:p>
        </p:txBody>
      </p:sp>
    </p:spTree>
    <p:extLst>
      <p:ext uri="{BB962C8B-B14F-4D97-AF65-F5344CB8AC3E}">
        <p14:creationId xmlns:p14="http://schemas.microsoft.com/office/powerpoint/2010/main" val="3644837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8" name="CuadroTexto 7">
            <a:extLst>
              <a:ext uri="{FF2B5EF4-FFF2-40B4-BE49-F238E27FC236}">
                <a16:creationId xmlns:a16="http://schemas.microsoft.com/office/drawing/2014/main" id="{151ECB59-D9C2-4C1D-0C7D-7E0A322471D2}"/>
              </a:ext>
            </a:extLst>
          </p:cNvPr>
          <p:cNvSpPr txBox="1"/>
          <p:nvPr/>
        </p:nvSpPr>
        <p:spPr>
          <a:xfrm>
            <a:off x="510076" y="3128133"/>
            <a:ext cx="1986827" cy="369332"/>
          </a:xfrm>
          <a:prstGeom prst="rect">
            <a:avLst/>
          </a:prstGeom>
          <a:noFill/>
        </p:spPr>
        <p:txBody>
          <a:bodyPr wrap="square" rtlCol="0">
            <a:spAutoFit/>
          </a:bodyPr>
          <a:lstStyle/>
          <a:p>
            <a:pPr algn="ctr"/>
            <a:r>
              <a:rPr lang="es-ES" b="1" dirty="0"/>
              <a:t>Frontend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2787353" y="3982318"/>
            <a:ext cx="44936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2787352" y="3631252"/>
            <a:ext cx="4493623" cy="646331"/>
          </a:xfrm>
          <a:prstGeom prst="rect">
            <a:avLst/>
          </a:prstGeom>
          <a:noFill/>
        </p:spPr>
        <p:txBody>
          <a:bodyPr wrap="square" rtlCol="0">
            <a:spAutoFit/>
          </a:bodyPr>
          <a:lstStyle/>
          <a:p>
            <a:pPr algn="ctr"/>
            <a:r>
              <a:rPr lang="es-ES" b="1" dirty="0">
                <a:solidFill>
                  <a:srgbClr val="002060"/>
                </a:solidFill>
              </a:rPr>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2692645" y="4855067"/>
            <a:ext cx="45883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2692645" y="4490575"/>
            <a:ext cx="4588330" cy="646331"/>
          </a:xfrm>
          <a:prstGeom prst="rect">
            <a:avLst/>
          </a:prstGeom>
          <a:noFill/>
        </p:spPr>
        <p:txBody>
          <a:bodyPr wrap="square" rtlCol="0">
            <a:spAutoFit/>
          </a:bodyPr>
          <a:lstStyle/>
          <a:p>
            <a:pPr algn="ctr"/>
            <a:r>
              <a:rPr lang="es-ES" b="1" dirty="0">
                <a:solidFill>
                  <a:srgbClr val="002060"/>
                </a:solidFill>
              </a:rPr>
              <a:t>Notificaciones</a:t>
            </a:r>
          </a:p>
          <a:p>
            <a:pPr algn="ctr"/>
            <a:endParaRPr lang="es-ES" dirty="0"/>
          </a:p>
        </p:txBody>
      </p:sp>
      <p:pic>
        <p:nvPicPr>
          <p:cNvPr id="8196" name="Picture 4" descr="Webpage - Free multimedia icons">
            <a:extLst>
              <a:ext uri="{FF2B5EF4-FFF2-40B4-BE49-F238E27FC236}">
                <a16:creationId xmlns:a16="http://schemas.microsoft.com/office/drawing/2014/main" id="{66195CC5-9F5A-E633-94AC-29E884BB2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6" y="3488332"/>
            <a:ext cx="1986827" cy="198682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Desktop, pc, server icon - Free download on Iconfinder">
            <a:extLst>
              <a:ext uri="{FF2B5EF4-FFF2-40B4-BE49-F238E27FC236}">
                <a16:creationId xmlns:a16="http://schemas.microsoft.com/office/drawing/2014/main" id="{10E9AF5C-AE8B-D48F-C8FE-BF034CD0A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0066" y="3488332"/>
            <a:ext cx="2036799" cy="203679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558323FF-ADC0-D8F6-656E-31170424E06E}"/>
              </a:ext>
            </a:extLst>
          </p:cNvPr>
          <p:cNvSpPr txBox="1"/>
          <p:nvPr/>
        </p:nvSpPr>
        <p:spPr>
          <a:xfrm>
            <a:off x="7238136" y="3128133"/>
            <a:ext cx="1986827" cy="369332"/>
          </a:xfrm>
          <a:prstGeom prst="rect">
            <a:avLst/>
          </a:prstGeom>
          <a:noFill/>
        </p:spPr>
        <p:txBody>
          <a:bodyPr wrap="square" rtlCol="0">
            <a:spAutoFit/>
          </a:bodyPr>
          <a:lstStyle/>
          <a:p>
            <a:pPr algn="ctr"/>
            <a:r>
              <a:rPr lang="es-ES" b="1" dirty="0" err="1"/>
              <a:t>Backend</a:t>
            </a:r>
            <a:endParaRPr lang="es-ES" b="1" dirty="0"/>
          </a:p>
        </p:txBody>
      </p:sp>
      <p:sp>
        <p:nvSpPr>
          <p:cNvPr id="18" name="CuadroTexto 17">
            <a:extLst>
              <a:ext uri="{FF2B5EF4-FFF2-40B4-BE49-F238E27FC236}">
                <a16:creationId xmlns:a16="http://schemas.microsoft.com/office/drawing/2014/main" id="{AD1129CD-E22C-2733-5B62-7C8CF8BCE9D2}"/>
              </a:ext>
            </a:extLst>
          </p:cNvPr>
          <p:cNvSpPr txBox="1"/>
          <p:nvPr/>
        </p:nvSpPr>
        <p:spPr>
          <a:xfrm>
            <a:off x="225332" y="1046175"/>
            <a:ext cx="8014316" cy="369332"/>
          </a:xfrm>
          <a:prstGeom prst="rect">
            <a:avLst/>
          </a:prstGeom>
          <a:noFill/>
        </p:spPr>
        <p:txBody>
          <a:bodyPr wrap="square">
            <a:spAutoFit/>
          </a:bodyPr>
          <a:lstStyle/>
          <a:p>
            <a:r>
              <a:rPr lang="es-ES" b="1" dirty="0">
                <a:latin typeface="Söhne"/>
              </a:rPr>
              <a:t>1 </a:t>
            </a:r>
            <a:r>
              <a:rPr lang="es-ES" dirty="0">
                <a:latin typeface="Söhne"/>
              </a:rPr>
              <a:t>- E</a:t>
            </a:r>
            <a:r>
              <a:rPr lang="es-ES" b="0" i="0" dirty="0">
                <a:effectLst/>
                <a:latin typeface="Söhne"/>
              </a:rPr>
              <a:t>l cliente </a:t>
            </a:r>
            <a:r>
              <a:rPr lang="es-ES" b="0" i="0" u="sng" dirty="0">
                <a:effectLst/>
                <a:latin typeface="Söhne"/>
              </a:rPr>
              <a:t>se debe de registrar inicialmente </a:t>
            </a:r>
            <a:r>
              <a:rPr lang="es-ES" b="0" i="0" dirty="0">
                <a:effectLst/>
                <a:latin typeface="Söhne"/>
              </a:rPr>
              <a:t>ante el servidor web.</a:t>
            </a:r>
            <a:endParaRPr lang="es-ES" dirty="0"/>
          </a:p>
        </p:txBody>
      </p:sp>
      <p:sp>
        <p:nvSpPr>
          <p:cNvPr id="20" name="CuadroTexto 19">
            <a:extLst>
              <a:ext uri="{FF2B5EF4-FFF2-40B4-BE49-F238E27FC236}">
                <a16:creationId xmlns:a16="http://schemas.microsoft.com/office/drawing/2014/main" id="{D026BE70-95C2-F88E-5487-18E4E236476A}"/>
              </a:ext>
            </a:extLst>
          </p:cNvPr>
          <p:cNvSpPr txBox="1"/>
          <p:nvPr/>
        </p:nvSpPr>
        <p:spPr>
          <a:xfrm>
            <a:off x="225332" y="1373582"/>
            <a:ext cx="9310554" cy="1754326"/>
          </a:xfrm>
          <a:prstGeom prst="rect">
            <a:avLst/>
          </a:prstGeom>
          <a:noFill/>
        </p:spPr>
        <p:txBody>
          <a:bodyPr wrap="square">
            <a:spAutoFit/>
          </a:bodyPr>
          <a:lstStyle/>
          <a:p>
            <a:r>
              <a:rPr lang="es-ES" b="1" i="0" dirty="0">
                <a:effectLst/>
                <a:latin typeface="Söhne"/>
              </a:rPr>
              <a:t>2</a:t>
            </a:r>
            <a:r>
              <a:rPr lang="es-ES" b="0" i="0" dirty="0">
                <a:effectLst/>
                <a:latin typeface="Söhne"/>
              </a:rPr>
              <a:t> - </a:t>
            </a:r>
            <a:r>
              <a:rPr lang="es-ES" b="0" i="0" u="sng" dirty="0">
                <a:effectLst/>
                <a:latin typeface="Söhne"/>
              </a:rPr>
              <a:t>Una vez registrado</a:t>
            </a:r>
            <a:r>
              <a:rPr lang="es-ES" b="0" i="0" dirty="0">
                <a:effectLst/>
                <a:latin typeface="Söhne"/>
              </a:rPr>
              <a:t>, el servidor web puede comenzar a enviar notificaciones al cliente a través de un canal unidireccional, algo similar a recibir mensajes </a:t>
            </a:r>
            <a:r>
              <a:rPr lang="es-ES" b="0" i="0" dirty="0" err="1">
                <a:effectLst/>
                <a:latin typeface="Söhne"/>
              </a:rPr>
              <a:t>push</a:t>
            </a:r>
            <a:r>
              <a:rPr lang="es-ES" b="0" i="0" dirty="0">
                <a:effectLst/>
                <a:latin typeface="Söhne"/>
              </a:rPr>
              <a:t>. En este caso, el canal está diseñado específicamente para que el servidor envíe información al cliente cuando sea relevante</a:t>
            </a:r>
          </a:p>
          <a:p>
            <a:endParaRPr lang="es-ES" dirty="0">
              <a:latin typeface="Söhne"/>
            </a:endParaRPr>
          </a:p>
          <a:p>
            <a:pPr marL="285750" indent="-285750">
              <a:buFont typeface="Arial" panose="020B0604020202020204" pitchFamily="34" charset="0"/>
              <a:buChar char="•"/>
            </a:pPr>
            <a:r>
              <a:rPr lang="es-ES" dirty="0"/>
              <a:t>Lo interesante es que SSE es una </a:t>
            </a:r>
            <a:r>
              <a:rPr lang="es-ES" dirty="0" err="1"/>
              <a:t>feature</a:t>
            </a:r>
            <a:r>
              <a:rPr lang="es-ES" dirty="0"/>
              <a:t> nativo en JavaScript, lo que significa que no requiere herramientas adicionales o </a:t>
            </a:r>
            <a:r>
              <a:rPr lang="es-ES" dirty="0" err="1"/>
              <a:t>plugins</a:t>
            </a:r>
            <a:r>
              <a:rPr lang="es-ES" dirty="0"/>
              <a:t>. </a:t>
            </a:r>
          </a:p>
        </p:txBody>
      </p:sp>
    </p:spTree>
    <p:extLst>
      <p:ext uri="{BB962C8B-B14F-4D97-AF65-F5344CB8AC3E}">
        <p14:creationId xmlns:p14="http://schemas.microsoft.com/office/powerpoint/2010/main" val="266453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253F6D-E655-4A71-6C57-57C5008E3D0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ED943D5C-6198-18CC-D5AF-DB879B4AF2E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6" name="CuadroTexto 5">
            <a:extLst>
              <a:ext uri="{FF2B5EF4-FFF2-40B4-BE49-F238E27FC236}">
                <a16:creationId xmlns:a16="http://schemas.microsoft.com/office/drawing/2014/main" id="{AF2BDE66-58C9-4FA2-E356-B9C4AB564BC7}"/>
              </a:ext>
            </a:extLst>
          </p:cNvPr>
          <p:cNvSpPr txBox="1"/>
          <p:nvPr/>
        </p:nvSpPr>
        <p:spPr>
          <a:xfrm>
            <a:off x="231648" y="721298"/>
            <a:ext cx="8008000" cy="923330"/>
          </a:xfrm>
          <a:prstGeom prst="rect">
            <a:avLst/>
          </a:prstGeom>
          <a:noFill/>
        </p:spPr>
        <p:txBody>
          <a:bodyPr wrap="square" rtlCol="0">
            <a:spAutoFit/>
          </a:bodyPr>
          <a:lstStyle/>
          <a:p>
            <a:pPr algn="just"/>
            <a:r>
              <a:rPr lang="es-ES" dirty="0"/>
              <a:t>La especificación de los Eventos enviados por el servidor describe una clase incorporada </a:t>
            </a:r>
            <a:r>
              <a:rPr lang="es-ES" b="1" dirty="0" err="1">
                <a:solidFill>
                  <a:srgbClr val="FF4F00"/>
                </a:solidFill>
              </a:rPr>
              <a:t>EventSource</a:t>
            </a:r>
            <a:r>
              <a:rPr lang="es-ES" dirty="0"/>
              <a:t>, que mantiene la conexión con el servidor y permite recibir eventos de él.</a:t>
            </a:r>
          </a:p>
        </p:txBody>
      </p:sp>
      <p:sp>
        <p:nvSpPr>
          <p:cNvPr id="8" name="CuadroTexto 7">
            <a:extLst>
              <a:ext uri="{FF2B5EF4-FFF2-40B4-BE49-F238E27FC236}">
                <a16:creationId xmlns:a16="http://schemas.microsoft.com/office/drawing/2014/main" id="{65F62B0D-EB49-EB6D-17E8-75A832485868}"/>
              </a:ext>
            </a:extLst>
          </p:cNvPr>
          <p:cNvSpPr txBox="1"/>
          <p:nvPr/>
        </p:nvSpPr>
        <p:spPr>
          <a:xfrm>
            <a:off x="231647" y="1731264"/>
            <a:ext cx="9144001" cy="923330"/>
          </a:xfrm>
          <a:prstGeom prst="rect">
            <a:avLst/>
          </a:prstGeom>
          <a:noFill/>
        </p:spPr>
        <p:txBody>
          <a:bodyPr wrap="square" rtlCol="0">
            <a:spAutoFit/>
          </a:bodyPr>
          <a:lstStyle/>
          <a:p>
            <a:r>
              <a:rPr lang="es-ES" dirty="0"/>
              <a:t>Similar a </a:t>
            </a:r>
            <a:r>
              <a:rPr lang="es-ES" b="1" dirty="0"/>
              <a:t>WebSocket </a:t>
            </a:r>
            <a:r>
              <a:rPr lang="es-ES" dirty="0"/>
              <a:t>con que  la conexión es persistente.</a:t>
            </a:r>
          </a:p>
          <a:p>
            <a:endParaRPr lang="es-ES" dirty="0"/>
          </a:p>
          <a:p>
            <a:r>
              <a:rPr lang="es-ES" dirty="0"/>
              <a:t>Pero existen varias diferencias importantes:</a:t>
            </a:r>
          </a:p>
        </p:txBody>
      </p:sp>
      <p:graphicFrame>
        <p:nvGraphicFramePr>
          <p:cNvPr id="10" name="Tabla 9">
            <a:extLst>
              <a:ext uri="{FF2B5EF4-FFF2-40B4-BE49-F238E27FC236}">
                <a16:creationId xmlns:a16="http://schemas.microsoft.com/office/drawing/2014/main" id="{4E56396E-0DEA-82E4-F557-AC879806268A}"/>
              </a:ext>
            </a:extLst>
          </p:cNvPr>
          <p:cNvGraphicFramePr>
            <a:graphicFrameLocks noGrp="1"/>
          </p:cNvGraphicFramePr>
          <p:nvPr>
            <p:extLst>
              <p:ext uri="{D42A27DB-BD31-4B8C-83A1-F6EECF244321}">
                <p14:modId xmlns:p14="http://schemas.microsoft.com/office/powerpoint/2010/main" val="2468361265"/>
              </p:ext>
            </p:extLst>
          </p:nvPr>
        </p:nvGraphicFramePr>
        <p:xfrm>
          <a:off x="231648" y="2654594"/>
          <a:ext cx="9144000" cy="1752600"/>
        </p:xfrm>
        <a:graphic>
          <a:graphicData uri="http://schemas.openxmlformats.org/drawingml/2006/table">
            <a:tbl>
              <a:tblPr firstRow="1" bandRow="1">
                <a:tableStyleId>{21E4AEA4-8DFA-4A89-87EB-49C32662AFE0}</a:tableStyleId>
              </a:tblPr>
              <a:tblGrid>
                <a:gridCol w="4572000">
                  <a:extLst>
                    <a:ext uri="{9D8B030D-6E8A-4147-A177-3AD203B41FA5}">
                      <a16:colId xmlns:a16="http://schemas.microsoft.com/office/drawing/2014/main" val="2603405080"/>
                    </a:ext>
                  </a:extLst>
                </a:gridCol>
                <a:gridCol w="4572000">
                  <a:extLst>
                    <a:ext uri="{9D8B030D-6E8A-4147-A177-3AD203B41FA5}">
                      <a16:colId xmlns:a16="http://schemas.microsoft.com/office/drawing/2014/main" val="3375527907"/>
                    </a:ext>
                  </a:extLst>
                </a:gridCol>
              </a:tblGrid>
              <a:tr h="370840">
                <a:tc>
                  <a:txBody>
                    <a:bodyPr/>
                    <a:lstStyle/>
                    <a:p>
                      <a:pPr algn="ctr"/>
                      <a:r>
                        <a:rPr lang="es-ES" dirty="0" err="1"/>
                        <a:t>WebSockets</a:t>
                      </a:r>
                      <a:endParaRPr lang="es-ES" dirty="0"/>
                    </a:p>
                  </a:txBody>
                  <a:tcPr/>
                </a:tc>
                <a:tc>
                  <a:txBody>
                    <a:bodyPr/>
                    <a:lstStyle/>
                    <a:p>
                      <a:pPr algn="ctr"/>
                      <a:r>
                        <a:rPr lang="es-ES" dirty="0" err="1"/>
                        <a:t>EventSource</a:t>
                      </a:r>
                      <a:endParaRPr lang="es-ES" dirty="0"/>
                    </a:p>
                  </a:txBody>
                  <a:tcPr/>
                </a:tc>
                <a:extLst>
                  <a:ext uri="{0D108BD9-81ED-4DB2-BD59-A6C34878D82A}">
                    <a16:rowId xmlns:a16="http://schemas.microsoft.com/office/drawing/2014/main" val="2849360907"/>
                  </a:ext>
                </a:extLst>
              </a:tr>
              <a:tr h="370840">
                <a:tc>
                  <a:txBody>
                    <a:bodyPr/>
                    <a:lstStyle/>
                    <a:p>
                      <a:pPr algn="ctr"/>
                      <a:r>
                        <a:rPr lang="es-ES" sz="1800" b="1" kern="1200" dirty="0">
                          <a:solidFill>
                            <a:schemeClr val="dk1"/>
                          </a:solidFill>
                          <a:effectLst/>
                        </a:rPr>
                        <a:t>Bidireccional</a:t>
                      </a:r>
                      <a:r>
                        <a:rPr lang="es-ES" sz="1800" b="0" kern="1200" dirty="0">
                          <a:solidFill>
                            <a:schemeClr val="dk1"/>
                          </a:solidFill>
                          <a:effectLst/>
                        </a:rPr>
                        <a:t>: tanto el cliente como el servidor pueden intercambiar mensajes</a:t>
                      </a:r>
                      <a:endParaRPr lang="es-ES" dirty="0"/>
                    </a:p>
                  </a:txBody>
                  <a:tcPr/>
                </a:tc>
                <a:tc>
                  <a:txBody>
                    <a:bodyPr/>
                    <a:lstStyle/>
                    <a:p>
                      <a:pPr algn="ctr"/>
                      <a:r>
                        <a:rPr lang="es-ES" sz="1800" b="1" kern="1200" dirty="0">
                          <a:solidFill>
                            <a:schemeClr val="dk1"/>
                          </a:solidFill>
                          <a:effectLst/>
                        </a:rPr>
                        <a:t>Unidireccional</a:t>
                      </a:r>
                      <a:r>
                        <a:rPr lang="es-ES" sz="1800" b="0" kern="1200" dirty="0">
                          <a:solidFill>
                            <a:schemeClr val="dk1"/>
                          </a:solidFill>
                          <a:effectLst/>
                        </a:rPr>
                        <a:t>: solo el servidor envía datos</a:t>
                      </a:r>
                      <a:endParaRPr lang="es-ES" dirty="0"/>
                    </a:p>
                  </a:txBody>
                  <a:tcPr/>
                </a:tc>
                <a:extLst>
                  <a:ext uri="{0D108BD9-81ED-4DB2-BD59-A6C34878D82A}">
                    <a16:rowId xmlns:a16="http://schemas.microsoft.com/office/drawing/2014/main" val="2980849548"/>
                  </a:ext>
                </a:extLst>
              </a:tr>
              <a:tr h="370840">
                <a:tc>
                  <a:txBody>
                    <a:bodyPr/>
                    <a:lstStyle/>
                    <a:p>
                      <a:pPr algn="ctr"/>
                      <a:r>
                        <a:rPr lang="es-ES" sz="1800" b="0" kern="1200" dirty="0">
                          <a:solidFill>
                            <a:schemeClr val="dk1"/>
                          </a:solidFill>
                          <a:effectLst/>
                        </a:rPr>
                        <a:t>Datos binarios y de texto</a:t>
                      </a:r>
                      <a:endParaRPr lang="es-ES" dirty="0"/>
                    </a:p>
                  </a:txBody>
                  <a:tcPr/>
                </a:tc>
                <a:tc>
                  <a:txBody>
                    <a:bodyPr/>
                    <a:lstStyle/>
                    <a:p>
                      <a:pPr algn="ctr"/>
                      <a:r>
                        <a:rPr lang="es-ES" dirty="0">
                          <a:effectLst/>
                        </a:rPr>
                        <a:t>Solo texto</a:t>
                      </a:r>
                    </a:p>
                  </a:txBody>
                  <a:tcPr marL="47625" marT="19050" marB="19050" anchor="ctr"/>
                </a:tc>
                <a:extLst>
                  <a:ext uri="{0D108BD9-81ED-4DB2-BD59-A6C34878D82A}">
                    <a16:rowId xmlns:a16="http://schemas.microsoft.com/office/drawing/2014/main" val="2755212972"/>
                  </a:ext>
                </a:extLst>
              </a:tr>
              <a:tr h="370840">
                <a:tc>
                  <a:txBody>
                    <a:bodyPr/>
                    <a:lstStyle/>
                    <a:p>
                      <a:pPr algn="ctr"/>
                      <a:r>
                        <a:rPr lang="es-ES" sz="1800" b="0" kern="1200" dirty="0">
                          <a:solidFill>
                            <a:schemeClr val="dk1"/>
                          </a:solidFill>
                          <a:effectLst/>
                        </a:rPr>
                        <a:t>Protocolo WebSocket</a:t>
                      </a:r>
                      <a:endParaRPr lang="es-ES" dirty="0"/>
                    </a:p>
                  </a:txBody>
                  <a:tcPr/>
                </a:tc>
                <a:tc>
                  <a:txBody>
                    <a:bodyPr/>
                    <a:lstStyle/>
                    <a:p>
                      <a:pPr algn="ctr"/>
                      <a:r>
                        <a:rPr lang="es-ES" dirty="0">
                          <a:effectLst/>
                        </a:rPr>
                        <a:t>HTTP regular</a:t>
                      </a:r>
                    </a:p>
                  </a:txBody>
                  <a:tcPr marL="47625" marT="19050" marB="19050" anchor="ctr"/>
                </a:tc>
                <a:extLst>
                  <a:ext uri="{0D108BD9-81ED-4DB2-BD59-A6C34878D82A}">
                    <a16:rowId xmlns:a16="http://schemas.microsoft.com/office/drawing/2014/main" val="3954414077"/>
                  </a:ext>
                </a:extLst>
              </a:tr>
            </a:tbl>
          </a:graphicData>
        </a:graphic>
      </p:graphicFrame>
      <p:sp>
        <p:nvSpPr>
          <p:cNvPr id="13" name="CuadroTexto 12">
            <a:extLst>
              <a:ext uri="{FF2B5EF4-FFF2-40B4-BE49-F238E27FC236}">
                <a16:creationId xmlns:a16="http://schemas.microsoft.com/office/drawing/2014/main" id="{129AD85F-1AF4-D809-416F-8DB0A7B9FDD4}"/>
              </a:ext>
            </a:extLst>
          </p:cNvPr>
          <p:cNvSpPr txBox="1"/>
          <p:nvPr/>
        </p:nvSpPr>
        <p:spPr>
          <a:xfrm>
            <a:off x="144656" y="4603752"/>
            <a:ext cx="9144000" cy="369332"/>
          </a:xfrm>
          <a:prstGeom prst="rect">
            <a:avLst/>
          </a:prstGeom>
          <a:noFill/>
        </p:spPr>
        <p:txBody>
          <a:bodyPr wrap="square">
            <a:spAutoFit/>
          </a:bodyPr>
          <a:lstStyle/>
          <a:p>
            <a:pPr algn="ctr"/>
            <a:r>
              <a:rPr lang="es-ES" b="1" dirty="0" err="1"/>
              <a:t>EventSource</a:t>
            </a:r>
            <a:r>
              <a:rPr lang="es-ES" dirty="0"/>
              <a:t> es una forma menos poderosa de comunicarse con el servidor que WebSocket.</a:t>
            </a:r>
          </a:p>
        </p:txBody>
      </p:sp>
      <p:pic>
        <p:nvPicPr>
          <p:cNvPr id="3079" name="Picture 7" descr="Cinvestav &gt; Comunidad &gt; Eventos">
            <a:extLst>
              <a:ext uri="{FF2B5EF4-FFF2-40B4-BE49-F238E27FC236}">
                <a16:creationId xmlns:a16="http://schemas.microsoft.com/office/drawing/2014/main" id="{C822E6C9-8B15-211C-F274-4856D5CF2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1" y="4985670"/>
            <a:ext cx="2059364" cy="205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016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B6775D7-7D6B-270F-1186-CA8B4993D94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F3445A11-AB30-AD3F-4FED-89DCDDF9CE6D}"/>
              </a:ext>
            </a:extLst>
          </p:cNvPr>
          <p:cNvSpPr txBox="1"/>
          <p:nvPr/>
        </p:nvSpPr>
        <p:spPr>
          <a:xfrm>
            <a:off x="144656" y="747056"/>
            <a:ext cx="4951926" cy="369332"/>
          </a:xfrm>
          <a:prstGeom prst="rect">
            <a:avLst/>
          </a:prstGeom>
          <a:noFill/>
        </p:spPr>
        <p:txBody>
          <a:bodyPr wrap="square">
            <a:spAutoFit/>
          </a:bodyPr>
          <a:lstStyle/>
          <a:p>
            <a:r>
              <a:rPr lang="es-ES" b="1" dirty="0"/>
              <a:t>¿Por qué deberíamos usarlo?</a:t>
            </a:r>
          </a:p>
        </p:txBody>
      </p:sp>
      <p:sp>
        <p:nvSpPr>
          <p:cNvPr id="9" name="CuadroTexto 8">
            <a:extLst>
              <a:ext uri="{FF2B5EF4-FFF2-40B4-BE49-F238E27FC236}">
                <a16:creationId xmlns:a16="http://schemas.microsoft.com/office/drawing/2014/main" id="{0480E19E-900B-4ADC-0FC3-D2D210993504}"/>
              </a:ext>
            </a:extLst>
          </p:cNvPr>
          <p:cNvSpPr txBox="1"/>
          <p:nvPr/>
        </p:nvSpPr>
        <p:spPr>
          <a:xfrm>
            <a:off x="144656" y="1142146"/>
            <a:ext cx="9324304" cy="1661993"/>
          </a:xfrm>
          <a:prstGeom prst="rect">
            <a:avLst/>
          </a:prstGeom>
          <a:noFill/>
        </p:spPr>
        <p:txBody>
          <a:bodyPr wrap="square">
            <a:spAutoFit/>
          </a:bodyPr>
          <a:lstStyle/>
          <a:p>
            <a:pPr algn="just"/>
            <a:r>
              <a:rPr lang="es-ES" u="sng" dirty="0"/>
              <a:t>El motivo principal: </a:t>
            </a:r>
            <a:r>
              <a:rPr lang="es-ES" dirty="0"/>
              <a:t>es más sencillo. En muchas aplicaciones, el poder de WebSocket es demasiado.</a:t>
            </a:r>
          </a:p>
          <a:p>
            <a:pPr algn="just"/>
            <a:endParaRPr lang="es-ES" sz="1200" dirty="0"/>
          </a:p>
          <a:p>
            <a:pPr algn="just"/>
            <a:r>
              <a:rPr lang="es-ES" dirty="0"/>
              <a:t>Necesitamos recibir un flujo de datos del servidor: tal vez notificaciones, precios de mercado… Para eso es bueno </a:t>
            </a:r>
            <a:r>
              <a:rPr lang="es-ES" b="1" dirty="0" err="1">
                <a:solidFill>
                  <a:srgbClr val="FF4F00"/>
                </a:solidFill>
              </a:rPr>
              <a:t>EventSource</a:t>
            </a:r>
            <a:r>
              <a:rPr lang="es-ES" dirty="0"/>
              <a:t>. También admite la reconexión automática, algo que con WebSocket deberíamos implementar a mano.</a:t>
            </a:r>
          </a:p>
        </p:txBody>
      </p:sp>
      <p:sp>
        <p:nvSpPr>
          <p:cNvPr id="14" name="Rectángulo 13">
            <a:extLst>
              <a:ext uri="{FF2B5EF4-FFF2-40B4-BE49-F238E27FC236}">
                <a16:creationId xmlns:a16="http://schemas.microsoft.com/office/drawing/2014/main" id="{E1E7191B-8274-D603-4E6C-27EA937410B8}"/>
              </a:ext>
            </a:extLst>
          </p:cNvPr>
          <p:cNvSpPr/>
          <p:nvPr/>
        </p:nvSpPr>
        <p:spPr>
          <a:xfrm>
            <a:off x="0" y="4859383"/>
            <a:ext cx="9906000" cy="19986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D7FC3F11-2904-CB83-D6E9-36A21F989580}"/>
              </a:ext>
            </a:extLst>
          </p:cNvPr>
          <p:cNvSpPr>
            <a:spLocks noGrp="1"/>
          </p:cNvSpPr>
          <p:nvPr>
            <p:ph type="sldNum" sz="quarter" idx="12"/>
          </p:nvPr>
        </p:nvSpPr>
        <p:spPr/>
        <p:txBody>
          <a:bodyPr/>
          <a:lstStyle/>
          <a:p>
            <a:fld id="{9A396ACE-1A63-459D-82B4-27C23849521D}" type="slidenum">
              <a:rPr lang="es-ES" smtClean="0"/>
              <a:t>32</a:t>
            </a:fld>
            <a:endParaRPr lang="es-ES" dirty="0"/>
          </a:p>
        </p:txBody>
      </p:sp>
      <p:pic>
        <p:nvPicPr>
          <p:cNvPr id="13" name="Imagen 12" descr="Pantalla de computadora con letras&#10;&#10;Descripción generada automáticamente">
            <a:extLst>
              <a:ext uri="{FF2B5EF4-FFF2-40B4-BE49-F238E27FC236}">
                <a16:creationId xmlns:a16="http://schemas.microsoft.com/office/drawing/2014/main" id="{34BE0018-AEF4-46EF-7562-EE1CCCC0A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052" y="2829897"/>
            <a:ext cx="6287512" cy="3757812"/>
          </a:xfrm>
          <a:prstGeom prst="rect">
            <a:avLst/>
          </a:prstGeom>
        </p:spPr>
      </p:pic>
    </p:spTree>
    <p:extLst>
      <p:ext uri="{BB962C8B-B14F-4D97-AF65-F5344CB8AC3E}">
        <p14:creationId xmlns:p14="http://schemas.microsoft.com/office/powerpoint/2010/main" val="137407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3"/>
          <a:stretch>
            <a:fillRect/>
          </a:stretch>
        </p:blipFill>
        <p:spPr>
          <a:xfrm>
            <a:off x="332275" y="1608504"/>
            <a:ext cx="9241449" cy="2902329"/>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5" name="CuadroTexto 4">
            <a:extLst>
              <a:ext uri="{FF2B5EF4-FFF2-40B4-BE49-F238E27FC236}">
                <a16:creationId xmlns:a16="http://schemas.microsoft.com/office/drawing/2014/main" id="{46955F0C-A237-7791-9B91-793C92D740EB}"/>
              </a:ext>
            </a:extLst>
          </p:cNvPr>
          <p:cNvSpPr txBox="1"/>
          <p:nvPr/>
        </p:nvSpPr>
        <p:spPr>
          <a:xfrm>
            <a:off x="332275" y="4505489"/>
            <a:ext cx="4952082" cy="307777"/>
          </a:xfrm>
          <a:prstGeom prst="rect">
            <a:avLst/>
          </a:prstGeom>
          <a:noFill/>
        </p:spPr>
        <p:txBody>
          <a:bodyPr wrap="square">
            <a:spAutoFit/>
          </a:bodyPr>
          <a:lstStyle/>
          <a:p>
            <a:r>
              <a:rPr lang="es-ES" sz="1400" dirty="0"/>
              <a:t>https://caniuse.com/eventsource</a:t>
            </a:r>
          </a:p>
        </p:txBody>
      </p:sp>
      <p:sp>
        <p:nvSpPr>
          <p:cNvPr id="7" name="CuadroTexto 6">
            <a:extLst>
              <a:ext uri="{FF2B5EF4-FFF2-40B4-BE49-F238E27FC236}">
                <a16:creationId xmlns:a16="http://schemas.microsoft.com/office/drawing/2014/main" id="{A3D38D2D-C1D3-A90F-FDBF-319F71D2142F}"/>
              </a:ext>
            </a:extLst>
          </p:cNvPr>
          <p:cNvSpPr txBox="1"/>
          <p:nvPr/>
        </p:nvSpPr>
        <p:spPr>
          <a:xfrm>
            <a:off x="332275" y="1185135"/>
            <a:ext cx="9241449" cy="369332"/>
          </a:xfrm>
          <a:prstGeom prst="rect">
            <a:avLst/>
          </a:prstGeom>
          <a:noFill/>
        </p:spPr>
        <p:txBody>
          <a:bodyPr wrap="square" rtlCol="0">
            <a:spAutoFit/>
          </a:bodyPr>
          <a:lstStyle/>
          <a:p>
            <a:pPr marL="285750" indent="-285750">
              <a:buFont typeface="Arial" panose="020B0604020202020204" pitchFamily="34" charset="0"/>
              <a:buChar char="•"/>
            </a:pPr>
            <a:r>
              <a:rPr lang="es-ES" dirty="0"/>
              <a:t>Tiene una alta compatibilidad con los navegadores</a:t>
            </a:r>
          </a:p>
        </p:txBody>
      </p:sp>
      <p:sp>
        <p:nvSpPr>
          <p:cNvPr id="8" name="Rectángulo 7">
            <a:extLst>
              <a:ext uri="{FF2B5EF4-FFF2-40B4-BE49-F238E27FC236}">
                <a16:creationId xmlns:a16="http://schemas.microsoft.com/office/drawing/2014/main" id="{671A52BD-76F1-4204-4376-A6FC5BC48429}"/>
              </a:ext>
            </a:extLst>
          </p:cNvPr>
          <p:cNvSpPr/>
          <p:nvPr/>
        </p:nvSpPr>
        <p:spPr>
          <a:xfrm>
            <a:off x="7249886" y="1436915"/>
            <a:ext cx="2429691" cy="82296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ACA51C11-11D7-C253-B7EC-5A7A238A6C34}"/>
              </a:ext>
            </a:extLst>
          </p:cNvPr>
          <p:cNvSpPr/>
          <p:nvPr/>
        </p:nvSpPr>
        <p:spPr>
          <a:xfrm>
            <a:off x="2991394" y="2965269"/>
            <a:ext cx="627017" cy="1599601"/>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03990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08FEA52-0F77-8C39-8AA3-5A0B3291A18F}"/>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8C80AE3E-988A-76F3-CDEE-8C2A8D27D6F4}"/>
              </a:ext>
            </a:extLst>
          </p:cNvPr>
          <p:cNvSpPr txBox="1"/>
          <p:nvPr/>
        </p:nvSpPr>
        <p:spPr>
          <a:xfrm>
            <a:off x="144656" y="136523"/>
            <a:ext cx="8094992" cy="584775"/>
          </a:xfrm>
          <a:prstGeom prst="rect">
            <a:avLst/>
          </a:prstGeom>
          <a:noFill/>
        </p:spPr>
        <p:txBody>
          <a:bodyPr wrap="square" rtlCol="0">
            <a:spAutoFit/>
          </a:bodyPr>
          <a:lstStyle/>
          <a:p>
            <a:r>
              <a:rPr lang="es-ES" sz="3200" b="1">
                <a:ln w="22225">
                  <a:solidFill>
                    <a:schemeClr val="accent2"/>
                  </a:solidFill>
                  <a:prstDash val="solid"/>
                </a:ln>
                <a:solidFill>
                  <a:schemeClr val="accent2">
                    <a:lumMod val="40000"/>
                    <a:lumOff val="60000"/>
                  </a:schemeClr>
                </a:solidFill>
                <a:latin typeface="+mj-lt"/>
              </a:rPr>
              <a:t>Server Sent Events (SEE): </a:t>
            </a:r>
            <a:r>
              <a:rPr lang="es-ES" sz="2400" b="1">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71263CAA-3664-3882-E22C-8F1D3EDA5CD5}"/>
              </a:ext>
            </a:extLst>
          </p:cNvPr>
          <p:cNvSpPr txBox="1"/>
          <p:nvPr/>
        </p:nvSpPr>
        <p:spPr>
          <a:xfrm>
            <a:off x="253386" y="721298"/>
            <a:ext cx="4843351" cy="369332"/>
          </a:xfrm>
          <a:prstGeom prst="rect">
            <a:avLst/>
          </a:prstGeom>
          <a:noFill/>
        </p:spPr>
        <p:txBody>
          <a:bodyPr wrap="square">
            <a:spAutoFit/>
          </a:bodyPr>
          <a:lstStyle/>
          <a:p>
            <a:r>
              <a:rPr lang="es-ES" b="1" dirty="0"/>
              <a:t>Estado de conexión: </a:t>
            </a:r>
            <a:r>
              <a:rPr lang="es-ES" b="1" dirty="0" err="1"/>
              <a:t>readyState</a:t>
            </a:r>
            <a:endParaRPr lang="es-ES" b="1" dirty="0"/>
          </a:p>
        </p:txBody>
      </p:sp>
      <p:sp>
        <p:nvSpPr>
          <p:cNvPr id="10" name="CuadroTexto 9">
            <a:extLst>
              <a:ext uri="{FF2B5EF4-FFF2-40B4-BE49-F238E27FC236}">
                <a16:creationId xmlns:a16="http://schemas.microsoft.com/office/drawing/2014/main" id="{A96E6213-850D-B1AB-A699-2AB24360CA2D}"/>
              </a:ext>
            </a:extLst>
          </p:cNvPr>
          <p:cNvSpPr txBox="1"/>
          <p:nvPr/>
        </p:nvSpPr>
        <p:spPr>
          <a:xfrm>
            <a:off x="253388" y="1090630"/>
            <a:ext cx="7986260" cy="369332"/>
          </a:xfrm>
          <a:prstGeom prst="rect">
            <a:avLst/>
          </a:prstGeom>
          <a:noFill/>
        </p:spPr>
        <p:txBody>
          <a:bodyPr wrap="square" rtlCol="0">
            <a:spAutoFit/>
          </a:bodyPr>
          <a:lstStyle/>
          <a:p>
            <a:r>
              <a:rPr lang="es-ES" dirty="0"/>
              <a:t>El objeto </a:t>
            </a:r>
            <a:r>
              <a:rPr lang="es-ES" b="1" dirty="0" err="1">
                <a:solidFill>
                  <a:srgbClr val="FF4F00"/>
                </a:solidFill>
              </a:rPr>
              <a:t>EventSource</a:t>
            </a:r>
            <a:r>
              <a:rPr lang="es-ES" dirty="0"/>
              <a:t> tiene la propiedad </a:t>
            </a:r>
            <a:r>
              <a:rPr lang="es-ES" dirty="0" err="1"/>
              <a:t>readyState</a:t>
            </a:r>
            <a:r>
              <a:rPr lang="es-ES" dirty="0"/>
              <a:t>, que tiene uno de tres valores:</a:t>
            </a:r>
          </a:p>
        </p:txBody>
      </p:sp>
      <p:pic>
        <p:nvPicPr>
          <p:cNvPr id="12" name="Imagen 11">
            <a:extLst>
              <a:ext uri="{FF2B5EF4-FFF2-40B4-BE49-F238E27FC236}">
                <a16:creationId xmlns:a16="http://schemas.microsoft.com/office/drawing/2014/main" id="{3912456A-F09E-7E4F-1815-62472ACEB4B8}"/>
              </a:ext>
            </a:extLst>
          </p:cNvPr>
          <p:cNvPicPr>
            <a:picLocks noChangeAspect="1"/>
          </p:cNvPicPr>
          <p:nvPr/>
        </p:nvPicPr>
        <p:blipFill>
          <a:blip r:embed="rId3"/>
          <a:stretch>
            <a:fillRect/>
          </a:stretch>
        </p:blipFill>
        <p:spPr>
          <a:xfrm>
            <a:off x="366081" y="1467344"/>
            <a:ext cx="5295900" cy="723900"/>
          </a:xfrm>
          <a:prstGeom prst="rect">
            <a:avLst/>
          </a:prstGeom>
        </p:spPr>
      </p:pic>
      <p:sp>
        <p:nvSpPr>
          <p:cNvPr id="14" name="CuadroTexto 13">
            <a:extLst>
              <a:ext uri="{FF2B5EF4-FFF2-40B4-BE49-F238E27FC236}">
                <a16:creationId xmlns:a16="http://schemas.microsoft.com/office/drawing/2014/main" id="{CFDBE64B-F29C-EC41-B8F3-FD5B7C1D8A26}"/>
              </a:ext>
            </a:extLst>
          </p:cNvPr>
          <p:cNvSpPr txBox="1"/>
          <p:nvPr/>
        </p:nvSpPr>
        <p:spPr>
          <a:xfrm>
            <a:off x="253388" y="2373868"/>
            <a:ext cx="4952082" cy="369332"/>
          </a:xfrm>
          <a:prstGeom prst="rect">
            <a:avLst/>
          </a:prstGeom>
          <a:noFill/>
        </p:spPr>
        <p:txBody>
          <a:bodyPr wrap="square">
            <a:spAutoFit/>
          </a:bodyPr>
          <a:lstStyle/>
          <a:p>
            <a:r>
              <a:rPr lang="es-ES" b="1" dirty="0"/>
              <a:t>Tipos de eventos:</a:t>
            </a:r>
          </a:p>
        </p:txBody>
      </p:sp>
      <p:sp>
        <p:nvSpPr>
          <p:cNvPr id="16" name="CuadroTexto 15">
            <a:extLst>
              <a:ext uri="{FF2B5EF4-FFF2-40B4-BE49-F238E27FC236}">
                <a16:creationId xmlns:a16="http://schemas.microsoft.com/office/drawing/2014/main" id="{71F1865D-0E65-94F8-E09A-A8B40144F35C}"/>
              </a:ext>
            </a:extLst>
          </p:cNvPr>
          <p:cNvSpPr txBox="1"/>
          <p:nvPr/>
        </p:nvSpPr>
        <p:spPr>
          <a:xfrm>
            <a:off x="253388" y="2753995"/>
            <a:ext cx="9342304" cy="1415772"/>
          </a:xfrm>
          <a:prstGeom prst="rect">
            <a:avLst/>
          </a:prstGeom>
          <a:noFill/>
        </p:spPr>
        <p:txBody>
          <a:bodyPr wrap="square">
            <a:spAutoFit/>
          </a:bodyPr>
          <a:lstStyle/>
          <a:p>
            <a:r>
              <a:rPr lang="es-ES" dirty="0"/>
              <a:t>Por defecto, el objeto </a:t>
            </a:r>
            <a:r>
              <a:rPr lang="es-ES" b="1" dirty="0" err="1">
                <a:solidFill>
                  <a:srgbClr val="FF4F00"/>
                </a:solidFill>
              </a:rPr>
              <a:t>EventSource</a:t>
            </a:r>
            <a:r>
              <a:rPr lang="es-ES" dirty="0"/>
              <a:t> genera tres eventos:</a:t>
            </a:r>
          </a:p>
          <a:p>
            <a:endParaRPr lang="es-ES" sz="1050" dirty="0"/>
          </a:p>
          <a:p>
            <a:r>
              <a:rPr lang="es-ES" b="1" dirty="0" err="1">
                <a:solidFill>
                  <a:schemeClr val="accent6">
                    <a:lumMod val="50000"/>
                  </a:schemeClr>
                </a:solidFill>
              </a:rPr>
              <a:t>Message</a:t>
            </a:r>
            <a:r>
              <a:rPr lang="es-ES" dirty="0"/>
              <a:t>: un mensaje recibido, disponible como </a:t>
            </a:r>
            <a:r>
              <a:rPr lang="es-ES" dirty="0" err="1"/>
              <a:t>event.data</a:t>
            </a:r>
            <a:r>
              <a:rPr lang="es-ES" dirty="0"/>
              <a:t>.</a:t>
            </a:r>
          </a:p>
          <a:p>
            <a:r>
              <a:rPr lang="es-ES" b="1" dirty="0">
                <a:solidFill>
                  <a:schemeClr val="accent6">
                    <a:lumMod val="50000"/>
                  </a:schemeClr>
                </a:solidFill>
              </a:rPr>
              <a:t>Open</a:t>
            </a:r>
            <a:r>
              <a:rPr lang="es-ES" dirty="0"/>
              <a:t>: la conexión está abierta.</a:t>
            </a:r>
          </a:p>
          <a:p>
            <a:r>
              <a:rPr lang="es-ES" b="1" dirty="0">
                <a:solidFill>
                  <a:schemeClr val="accent6">
                    <a:lumMod val="50000"/>
                  </a:schemeClr>
                </a:solidFill>
              </a:rPr>
              <a:t>Error</a:t>
            </a:r>
            <a:r>
              <a:rPr lang="es-ES" dirty="0"/>
              <a:t>: no se pudo establecer la conexión, por ejemplo, el servidor devolvió el estado HTTP 500.</a:t>
            </a:r>
          </a:p>
        </p:txBody>
      </p:sp>
      <p:sp>
        <p:nvSpPr>
          <p:cNvPr id="19" name="CuadroTexto 18">
            <a:extLst>
              <a:ext uri="{FF2B5EF4-FFF2-40B4-BE49-F238E27FC236}">
                <a16:creationId xmlns:a16="http://schemas.microsoft.com/office/drawing/2014/main" id="{0846BA75-CA00-4142-9FFF-17E386F24201}"/>
              </a:ext>
            </a:extLst>
          </p:cNvPr>
          <p:cNvSpPr txBox="1"/>
          <p:nvPr/>
        </p:nvSpPr>
        <p:spPr>
          <a:xfrm>
            <a:off x="253387" y="4223941"/>
            <a:ext cx="8971575" cy="369332"/>
          </a:xfrm>
          <a:prstGeom prst="rect">
            <a:avLst/>
          </a:prstGeom>
          <a:noFill/>
        </p:spPr>
        <p:txBody>
          <a:bodyPr wrap="square">
            <a:spAutoFit/>
          </a:bodyPr>
          <a:lstStyle/>
          <a:p>
            <a:r>
              <a:rPr lang="es-ES" b="1" dirty="0">
                <a:solidFill>
                  <a:srgbClr val="C00000"/>
                </a:solidFill>
              </a:rPr>
              <a:t>Para manejar eventos personalizados, debemos usar </a:t>
            </a:r>
            <a:r>
              <a:rPr lang="es-ES" b="1" dirty="0" err="1">
                <a:solidFill>
                  <a:srgbClr val="C00000"/>
                </a:solidFill>
              </a:rPr>
              <a:t>addEventListener</a:t>
            </a:r>
            <a:r>
              <a:rPr lang="es-ES" b="1" dirty="0">
                <a:solidFill>
                  <a:srgbClr val="C00000"/>
                </a:solidFill>
              </a:rPr>
              <a:t>:</a:t>
            </a:r>
          </a:p>
        </p:txBody>
      </p:sp>
      <p:pic>
        <p:nvPicPr>
          <p:cNvPr id="21" name="Imagen 20">
            <a:extLst>
              <a:ext uri="{FF2B5EF4-FFF2-40B4-BE49-F238E27FC236}">
                <a16:creationId xmlns:a16="http://schemas.microsoft.com/office/drawing/2014/main" id="{6B9CFD04-35DF-0E0C-C7A9-C458C3DC5F12}"/>
              </a:ext>
            </a:extLst>
          </p:cNvPr>
          <p:cNvPicPr>
            <a:picLocks noChangeAspect="1"/>
          </p:cNvPicPr>
          <p:nvPr/>
        </p:nvPicPr>
        <p:blipFill>
          <a:blip r:embed="rId4"/>
          <a:stretch>
            <a:fillRect/>
          </a:stretch>
        </p:blipFill>
        <p:spPr>
          <a:xfrm>
            <a:off x="366081" y="4631752"/>
            <a:ext cx="4400550" cy="1504950"/>
          </a:xfrm>
          <a:prstGeom prst="rect">
            <a:avLst/>
          </a:prstGeom>
        </p:spPr>
      </p:pic>
      <p:pic>
        <p:nvPicPr>
          <p:cNvPr id="23" name="Imagen 22">
            <a:extLst>
              <a:ext uri="{FF2B5EF4-FFF2-40B4-BE49-F238E27FC236}">
                <a16:creationId xmlns:a16="http://schemas.microsoft.com/office/drawing/2014/main" id="{466CF2E7-427C-E15B-43EE-9B07FC7AFA4A}"/>
              </a:ext>
            </a:extLst>
          </p:cNvPr>
          <p:cNvPicPr>
            <a:picLocks noChangeAspect="1"/>
          </p:cNvPicPr>
          <p:nvPr/>
        </p:nvPicPr>
        <p:blipFill>
          <a:blip r:embed="rId5"/>
          <a:stretch>
            <a:fillRect/>
          </a:stretch>
        </p:blipFill>
        <p:spPr>
          <a:xfrm>
            <a:off x="4953000" y="4631752"/>
            <a:ext cx="3781425" cy="619125"/>
          </a:xfrm>
          <a:prstGeom prst="rect">
            <a:avLst/>
          </a:prstGeom>
        </p:spPr>
      </p:pic>
    </p:spTree>
    <p:extLst>
      <p:ext uri="{BB962C8B-B14F-4D97-AF65-F5344CB8AC3E}">
        <p14:creationId xmlns:p14="http://schemas.microsoft.com/office/powerpoint/2010/main" val="426894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2C5F5C-63E9-9850-E60E-11DFA5821693}"/>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D795CDBC-CAAD-D08C-B05B-705872912171}"/>
              </a:ext>
            </a:extLst>
          </p:cNvPr>
          <p:cNvSpPr txBox="1"/>
          <p:nvPr/>
        </p:nvSpPr>
        <p:spPr>
          <a:xfrm>
            <a:off x="144655" y="677231"/>
            <a:ext cx="9462983" cy="2862322"/>
          </a:xfrm>
          <a:prstGeom prst="rect">
            <a:avLst/>
          </a:prstGeom>
          <a:noFill/>
        </p:spPr>
        <p:txBody>
          <a:bodyPr wrap="square">
            <a:spAutoFit/>
          </a:bodyPr>
          <a:lstStyle/>
          <a:p>
            <a:pPr algn="just"/>
            <a:r>
              <a:rPr lang="es-ES" dirty="0"/>
              <a:t>Para comenzar a recibir mensajes, solo necesitamos crear un new </a:t>
            </a:r>
            <a:r>
              <a:rPr lang="es-ES" b="1" dirty="0" err="1"/>
              <a:t>EventSource</a:t>
            </a:r>
            <a:r>
              <a:rPr lang="es-ES" b="1" dirty="0"/>
              <a:t>(</a:t>
            </a:r>
            <a:r>
              <a:rPr lang="es-ES" b="1" dirty="0" err="1"/>
              <a:t>url</a:t>
            </a:r>
            <a:r>
              <a:rPr lang="es-ES" b="1" dirty="0"/>
              <a:t>)</a:t>
            </a:r>
            <a:r>
              <a:rPr lang="es-ES" dirty="0"/>
              <a:t>.</a:t>
            </a:r>
          </a:p>
          <a:p>
            <a:pPr algn="just"/>
            <a:r>
              <a:rPr lang="es-ES" u="sng" dirty="0"/>
              <a:t>La sintaxis es:</a:t>
            </a:r>
          </a:p>
          <a:p>
            <a:pPr algn="just"/>
            <a:endParaRPr lang="es-ES" dirty="0"/>
          </a:p>
          <a:p>
            <a:pPr algn="just"/>
            <a:endParaRPr lang="es-ES" dirty="0"/>
          </a:p>
          <a:p>
            <a:pPr algn="just"/>
            <a:r>
              <a:rPr lang="es-ES" dirty="0"/>
              <a:t>El </a:t>
            </a:r>
            <a:r>
              <a:rPr lang="es-ES" b="1" dirty="0"/>
              <a:t>segundo argumento </a:t>
            </a:r>
            <a:r>
              <a:rPr lang="es-ES" dirty="0"/>
              <a:t>tiene solo una opción posible: </a:t>
            </a:r>
            <a:r>
              <a:rPr lang="es-ES" b="1" dirty="0"/>
              <a:t>{</a:t>
            </a:r>
            <a:r>
              <a:rPr lang="es-ES" b="1" dirty="0" err="1"/>
              <a:t>withCredentials</a:t>
            </a:r>
            <a:r>
              <a:rPr lang="es-ES" b="1" dirty="0"/>
              <a:t>: true}</a:t>
            </a:r>
            <a:r>
              <a:rPr lang="es-ES" dirty="0"/>
              <a:t>, permite enviar credenciales de Cross-</a:t>
            </a:r>
            <a:r>
              <a:rPr lang="es-ES" dirty="0" err="1"/>
              <a:t>origin</a:t>
            </a:r>
            <a:r>
              <a:rPr lang="es-ES" dirty="0"/>
              <a:t>.</a:t>
            </a:r>
          </a:p>
          <a:p>
            <a:pPr algn="just"/>
            <a:endParaRPr lang="es-ES" dirty="0"/>
          </a:p>
          <a:p>
            <a:pPr algn="just"/>
            <a:r>
              <a:rPr lang="es-ES" dirty="0"/>
              <a:t>El navegador se conectará a la </a:t>
            </a:r>
            <a:r>
              <a:rPr lang="es-ES" dirty="0" err="1"/>
              <a:t>url</a:t>
            </a:r>
            <a:r>
              <a:rPr lang="es-ES" dirty="0"/>
              <a:t> y mantendrá la conexión abierta, esperando eventos. Mientras que el servidor debe responder con el estado 200 y el encabezado </a:t>
            </a:r>
            <a:r>
              <a:rPr lang="es-ES" b="1" dirty="0" err="1"/>
              <a:t>Content-Type:text</a:t>
            </a:r>
            <a:r>
              <a:rPr lang="es-ES" b="1" dirty="0"/>
              <a:t>/</a:t>
            </a:r>
            <a:r>
              <a:rPr lang="es-ES" b="1" dirty="0" err="1"/>
              <a:t>event-stream</a:t>
            </a:r>
            <a:r>
              <a:rPr lang="es-ES" dirty="0"/>
              <a:t>, entonces mantener la conexión y escribir mensajes en el formato especial, así:</a:t>
            </a:r>
          </a:p>
        </p:txBody>
      </p:sp>
      <p:sp>
        <p:nvSpPr>
          <p:cNvPr id="11" name="CuadroTexto 10">
            <a:extLst>
              <a:ext uri="{FF2B5EF4-FFF2-40B4-BE49-F238E27FC236}">
                <a16:creationId xmlns:a16="http://schemas.microsoft.com/office/drawing/2014/main" id="{81909E48-8F21-762E-D423-3EC19FBCF07B}"/>
              </a:ext>
            </a:extLst>
          </p:cNvPr>
          <p:cNvSpPr txBox="1"/>
          <p:nvPr/>
        </p:nvSpPr>
        <p:spPr>
          <a:xfrm>
            <a:off x="144655" y="3562136"/>
            <a:ext cx="9462982" cy="369332"/>
          </a:xfrm>
          <a:prstGeom prst="rect">
            <a:avLst/>
          </a:prstGeom>
          <a:noFill/>
        </p:spPr>
        <p:txBody>
          <a:bodyPr wrap="square">
            <a:spAutoFit/>
          </a:bodyPr>
          <a:lstStyle/>
          <a:p>
            <a:r>
              <a:rPr lang="es-ES" dirty="0"/>
              <a:t>Para cada uno de estos mensajes, se genera el evento </a:t>
            </a:r>
            <a:r>
              <a:rPr lang="es-ES" dirty="0" err="1"/>
              <a:t>message</a:t>
            </a:r>
            <a:r>
              <a:rPr lang="es-ES" dirty="0"/>
              <a:t>:</a:t>
            </a:r>
          </a:p>
        </p:txBody>
      </p:sp>
      <p:pic>
        <p:nvPicPr>
          <p:cNvPr id="13" name="Imagen 12">
            <a:extLst>
              <a:ext uri="{FF2B5EF4-FFF2-40B4-BE49-F238E27FC236}">
                <a16:creationId xmlns:a16="http://schemas.microsoft.com/office/drawing/2014/main" id="{EBC3CBE3-6591-D3EC-788D-72BE0EE7332C}"/>
              </a:ext>
            </a:extLst>
          </p:cNvPr>
          <p:cNvPicPr>
            <a:picLocks noChangeAspect="1"/>
          </p:cNvPicPr>
          <p:nvPr/>
        </p:nvPicPr>
        <p:blipFill>
          <a:blip r:embed="rId3"/>
          <a:stretch>
            <a:fillRect/>
          </a:stretch>
        </p:blipFill>
        <p:spPr>
          <a:xfrm>
            <a:off x="298363" y="3954051"/>
            <a:ext cx="5232105" cy="165402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0051E9A8-6CEF-78F4-ECE2-5DC04A1FCE4B}"/>
              </a:ext>
            </a:extLst>
          </p:cNvPr>
          <p:cNvPicPr>
            <a:picLocks noChangeAspect="1"/>
          </p:cNvPicPr>
          <p:nvPr/>
        </p:nvPicPr>
        <p:blipFill>
          <a:blip r:embed="rId4"/>
          <a:stretch>
            <a:fillRect/>
          </a:stretch>
        </p:blipFill>
        <p:spPr>
          <a:xfrm>
            <a:off x="208896" y="1323415"/>
            <a:ext cx="4667250" cy="390525"/>
          </a:xfrm>
          <a:prstGeom prst="rect">
            <a:avLst/>
          </a:prstGeom>
        </p:spPr>
      </p:pic>
      <p:pic>
        <p:nvPicPr>
          <p:cNvPr id="8" name="Imagen 7">
            <a:extLst>
              <a:ext uri="{FF2B5EF4-FFF2-40B4-BE49-F238E27FC236}">
                <a16:creationId xmlns:a16="http://schemas.microsoft.com/office/drawing/2014/main" id="{7F42747D-B767-B1B9-5683-06032D0C54CE}"/>
              </a:ext>
            </a:extLst>
          </p:cNvPr>
          <p:cNvPicPr>
            <a:picLocks noChangeAspect="1"/>
          </p:cNvPicPr>
          <p:nvPr/>
        </p:nvPicPr>
        <p:blipFill>
          <a:blip r:embed="rId5"/>
          <a:stretch>
            <a:fillRect/>
          </a:stretch>
        </p:blipFill>
        <p:spPr>
          <a:xfrm>
            <a:off x="3806295" y="5649346"/>
            <a:ext cx="6014303" cy="473796"/>
          </a:xfrm>
          <a:prstGeom prst="rect">
            <a:avLst/>
          </a:prstGeom>
          <a:ln>
            <a:noFill/>
          </a:ln>
          <a:effectLst>
            <a:outerShdw blurRad="292100" dist="139700" dir="2700000" algn="tl" rotWithShape="0">
              <a:srgbClr val="333333">
                <a:alpha val="65000"/>
              </a:srgbClr>
            </a:outerShdw>
          </a:effectLst>
        </p:spPr>
      </p:pic>
      <p:cxnSp>
        <p:nvCxnSpPr>
          <p:cNvPr id="18" name="Conector recto de flecha 17">
            <a:extLst>
              <a:ext uri="{FF2B5EF4-FFF2-40B4-BE49-F238E27FC236}">
                <a16:creationId xmlns:a16="http://schemas.microsoft.com/office/drawing/2014/main" id="{035BBFA8-49B8-D474-FE27-C5BB0FA2BB9E}"/>
              </a:ext>
            </a:extLst>
          </p:cNvPr>
          <p:cNvCxnSpPr>
            <a:cxnSpLocks/>
          </p:cNvCxnSpPr>
          <p:nvPr/>
        </p:nvCxnSpPr>
        <p:spPr>
          <a:xfrm flipH="1">
            <a:off x="1509311" y="1658623"/>
            <a:ext cx="2357609" cy="234904"/>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23" name="Entrada de lápiz 22">
                <a:extLst>
                  <a:ext uri="{FF2B5EF4-FFF2-40B4-BE49-F238E27FC236}">
                    <a16:creationId xmlns:a16="http://schemas.microsoft.com/office/drawing/2014/main" id="{044F667A-C18A-9CDF-9FEA-EE51744B3C56}"/>
                  </a:ext>
                </a:extLst>
              </p14:cNvPr>
              <p14:cNvContentPartPr/>
              <p14:nvPr/>
            </p14:nvContentPartPr>
            <p14:xfrm>
              <a:off x="3470031" y="4283844"/>
              <a:ext cx="1058400" cy="1392120"/>
            </p14:xfrm>
          </p:contentPart>
        </mc:Choice>
        <mc:Fallback>
          <p:pic>
            <p:nvPicPr>
              <p:cNvPr id="23" name="Entrada de lápiz 22">
                <a:extLst>
                  <a:ext uri="{FF2B5EF4-FFF2-40B4-BE49-F238E27FC236}">
                    <a16:creationId xmlns:a16="http://schemas.microsoft.com/office/drawing/2014/main" id="{044F667A-C18A-9CDF-9FEA-EE51744B3C56}"/>
                  </a:ext>
                </a:extLst>
              </p:cNvPr>
              <p:cNvPicPr/>
              <p:nvPr/>
            </p:nvPicPr>
            <p:blipFill>
              <a:blip r:embed="rId7"/>
              <a:stretch>
                <a:fillRect/>
              </a:stretch>
            </p:blipFill>
            <p:spPr>
              <a:xfrm>
                <a:off x="3461391" y="4275204"/>
                <a:ext cx="1076040" cy="1409760"/>
              </a:xfrm>
              <a:prstGeom prst="rect">
                <a:avLst/>
              </a:prstGeom>
            </p:spPr>
          </p:pic>
        </mc:Fallback>
      </mc:AlternateContent>
    </p:spTree>
    <p:extLst>
      <p:ext uri="{BB962C8B-B14F-4D97-AF65-F5344CB8AC3E}">
        <p14:creationId xmlns:p14="http://schemas.microsoft.com/office/powerpoint/2010/main" val="4222734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uadroTexto 33">
            <a:extLst>
              <a:ext uri="{FF2B5EF4-FFF2-40B4-BE49-F238E27FC236}">
                <a16:creationId xmlns:a16="http://schemas.microsoft.com/office/drawing/2014/main" id="{663A7675-4092-25F8-ED8A-16C313EAF64B}"/>
              </a:ext>
            </a:extLst>
          </p:cNvPr>
          <p:cNvSpPr txBox="1"/>
          <p:nvPr/>
        </p:nvSpPr>
        <p:spPr>
          <a:xfrm>
            <a:off x="4043422" y="4449602"/>
            <a:ext cx="5473731"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Cuando se recibe un mensaje con id, el navegador:</a:t>
            </a:r>
          </a:p>
          <a:p>
            <a:pPr marL="285750" indent="-285750" algn="ctr">
              <a:buFont typeface="Arial" panose="020B0604020202020204" pitchFamily="34" charset="0"/>
              <a:buChar char="•"/>
            </a:pPr>
            <a:r>
              <a:rPr lang="es-ES" sz="1600" dirty="0"/>
              <a:t>Establece la propiedad </a:t>
            </a:r>
            <a:r>
              <a:rPr lang="es-ES" sz="1600" b="1" dirty="0" err="1"/>
              <a:t>eventSource.lastEventId</a:t>
            </a:r>
            <a:r>
              <a:rPr lang="es-ES" sz="1600" b="1" dirty="0"/>
              <a:t> </a:t>
            </a:r>
            <a:r>
              <a:rPr lang="es-ES" sz="1600" dirty="0"/>
              <a:t>a su valor.</a:t>
            </a:r>
          </a:p>
          <a:p>
            <a:pPr marL="285750" indent="-285750" algn="ctr">
              <a:buFont typeface="Arial" panose="020B0604020202020204" pitchFamily="34" charset="0"/>
              <a:buChar char="•"/>
            </a:pPr>
            <a:r>
              <a:rPr lang="es-ES" sz="1600" dirty="0"/>
              <a:t>Tras la reconexión, el navegador envía el encabezado </a:t>
            </a:r>
            <a:r>
              <a:rPr lang="es-ES" sz="1600" b="1" dirty="0" err="1"/>
              <a:t>Last</a:t>
            </a:r>
            <a:r>
              <a:rPr lang="es-ES" sz="1600" b="1" dirty="0"/>
              <a:t>-</a:t>
            </a:r>
            <a:r>
              <a:rPr lang="es-ES" sz="1600" b="1" dirty="0" err="1"/>
              <a:t>Event</a:t>
            </a:r>
            <a:r>
              <a:rPr lang="es-ES" sz="1600" b="1" dirty="0"/>
              <a:t>-ID</a:t>
            </a:r>
            <a:r>
              <a:rPr lang="es-ES" sz="1600" dirty="0"/>
              <a:t> con ese id, para que el servidor pueda volver a enviar los siguientes mensajes.</a:t>
            </a:r>
          </a:p>
        </p:txBody>
      </p:sp>
      <p:sp>
        <p:nvSpPr>
          <p:cNvPr id="4" name="Marcador de número de diapositiva 3">
            <a:extLst>
              <a:ext uri="{FF2B5EF4-FFF2-40B4-BE49-F238E27FC236}">
                <a16:creationId xmlns:a16="http://schemas.microsoft.com/office/drawing/2014/main" id="{95F3B2CB-D2E7-1585-7922-15C33981824A}"/>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31570756-1945-AE31-FF59-AF10B200EFA9}"/>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E119BEC0-E903-8A89-CBB4-4E1398308519}"/>
              </a:ext>
            </a:extLst>
          </p:cNvPr>
          <p:cNvSpPr txBox="1"/>
          <p:nvPr/>
        </p:nvSpPr>
        <p:spPr>
          <a:xfrm>
            <a:off x="144655" y="721298"/>
            <a:ext cx="7981914" cy="646331"/>
          </a:xfrm>
          <a:prstGeom prst="rect">
            <a:avLst/>
          </a:prstGeom>
          <a:noFill/>
        </p:spPr>
        <p:txBody>
          <a:bodyPr wrap="square">
            <a:spAutoFit/>
          </a:bodyPr>
          <a:lstStyle/>
          <a:p>
            <a:pPr algn="just"/>
            <a:r>
              <a:rPr lang="es-ES" dirty="0"/>
              <a:t>Tras la creación con </a:t>
            </a:r>
            <a:r>
              <a:rPr lang="es-ES" b="1" dirty="0">
                <a:solidFill>
                  <a:srgbClr val="FF8209"/>
                </a:solidFill>
              </a:rPr>
              <a:t>new </a:t>
            </a:r>
            <a:r>
              <a:rPr lang="es-ES" b="1" dirty="0" err="1">
                <a:solidFill>
                  <a:srgbClr val="FF8209"/>
                </a:solidFill>
              </a:rPr>
              <a:t>EventSource</a:t>
            </a:r>
            <a:r>
              <a:rPr lang="es-ES" b="1" dirty="0">
                <a:solidFill>
                  <a:srgbClr val="FF8209"/>
                </a:solidFill>
              </a:rPr>
              <a:t>(…)</a:t>
            </a:r>
            <a:r>
              <a:rPr lang="es-ES" dirty="0"/>
              <a:t>, el cliente se conecta al servidor y, si la conexión se interrumpe, se vuelve a conectar.</a:t>
            </a:r>
          </a:p>
        </p:txBody>
      </p:sp>
      <p:sp>
        <p:nvSpPr>
          <p:cNvPr id="11" name="CuadroTexto 10">
            <a:extLst>
              <a:ext uri="{FF2B5EF4-FFF2-40B4-BE49-F238E27FC236}">
                <a16:creationId xmlns:a16="http://schemas.microsoft.com/office/drawing/2014/main" id="{8FDDFCB5-5233-34FD-FE51-1465EFB0BC2C}"/>
              </a:ext>
            </a:extLst>
          </p:cNvPr>
          <p:cNvSpPr txBox="1"/>
          <p:nvPr/>
        </p:nvSpPr>
        <p:spPr>
          <a:xfrm>
            <a:off x="275421" y="1385783"/>
            <a:ext cx="9280701" cy="646331"/>
          </a:xfrm>
          <a:prstGeom prst="rect">
            <a:avLst/>
          </a:prstGeom>
          <a:noFill/>
        </p:spPr>
        <p:txBody>
          <a:bodyPr wrap="square">
            <a:spAutoFit/>
          </a:bodyPr>
          <a:lstStyle/>
          <a:p>
            <a:pPr marL="285750" indent="-285750">
              <a:buFont typeface="Arial" panose="020B0604020202020204" pitchFamily="34" charset="0"/>
              <a:buChar char="•"/>
            </a:pPr>
            <a:r>
              <a:rPr lang="es-ES" dirty="0"/>
              <a:t>Si el servidor desea que el navegador deje de volver a conectarse, debería responder con el estado HTTP 204.</a:t>
            </a:r>
          </a:p>
        </p:txBody>
      </p:sp>
      <p:sp>
        <p:nvSpPr>
          <p:cNvPr id="14" name="CuadroTexto 13">
            <a:extLst>
              <a:ext uri="{FF2B5EF4-FFF2-40B4-BE49-F238E27FC236}">
                <a16:creationId xmlns:a16="http://schemas.microsoft.com/office/drawing/2014/main" id="{C09121AE-8DEE-9AF0-DF4E-8D621B349623}"/>
              </a:ext>
            </a:extLst>
          </p:cNvPr>
          <p:cNvSpPr txBox="1"/>
          <p:nvPr/>
        </p:nvSpPr>
        <p:spPr>
          <a:xfrm>
            <a:off x="275421" y="2008355"/>
            <a:ext cx="8251633" cy="369332"/>
          </a:xfrm>
          <a:prstGeom prst="rect">
            <a:avLst/>
          </a:prstGeom>
          <a:noFill/>
        </p:spPr>
        <p:txBody>
          <a:bodyPr wrap="square">
            <a:spAutoFit/>
          </a:bodyPr>
          <a:lstStyle/>
          <a:p>
            <a:pPr marL="285750" indent="-285750">
              <a:buFont typeface="Arial" panose="020B0604020202020204" pitchFamily="34" charset="0"/>
              <a:buChar char="•"/>
            </a:pPr>
            <a:r>
              <a:rPr lang="es-ES" dirty="0"/>
              <a:t>Si el navegador quiere cerrar la conexión, debe llamar a </a:t>
            </a:r>
            <a:r>
              <a:rPr lang="es-ES" dirty="0" err="1"/>
              <a:t>eventSource</a:t>
            </a:r>
            <a:r>
              <a:rPr lang="es-ES" b="1" dirty="0" err="1"/>
              <a:t>.close</a:t>
            </a:r>
            <a:r>
              <a:rPr lang="es-ES" b="1" dirty="0"/>
              <a:t>()</a:t>
            </a:r>
          </a:p>
        </p:txBody>
      </p:sp>
      <p:sp>
        <p:nvSpPr>
          <p:cNvPr id="21" name="Rectángulo: esquinas redondeadas 20">
            <a:extLst>
              <a:ext uri="{FF2B5EF4-FFF2-40B4-BE49-F238E27FC236}">
                <a16:creationId xmlns:a16="http://schemas.microsoft.com/office/drawing/2014/main" id="{0E1EE2A3-DE03-75B8-25E8-8E1D4EE8495C}"/>
              </a:ext>
            </a:extLst>
          </p:cNvPr>
          <p:cNvSpPr/>
          <p:nvPr/>
        </p:nvSpPr>
        <p:spPr>
          <a:xfrm>
            <a:off x="419534" y="2433148"/>
            <a:ext cx="8992474" cy="74569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a:t>
            </a:r>
          </a:p>
          <a:p>
            <a:r>
              <a:rPr lang="es-ES" sz="1600" dirty="0"/>
              <a:t>       Cuando una conexión finalmente se cierra, no hay forma de “reabrirla”. Si queremos conectarnos de nuevo, simplemente crea un nuevo </a:t>
            </a:r>
            <a:r>
              <a:rPr lang="es-ES" sz="1600" dirty="0" err="1"/>
              <a:t>EventSource</a:t>
            </a:r>
            <a:r>
              <a:rPr lang="es-ES" sz="1600" dirty="0"/>
              <a:t>.</a:t>
            </a:r>
          </a:p>
          <a:p>
            <a:endParaRPr lang="es-ES" sz="1600" dirty="0"/>
          </a:p>
        </p:txBody>
      </p:sp>
      <p:pic>
        <p:nvPicPr>
          <p:cNvPr id="22" name="Picture 2" descr="Alerta - Iconos gratis de señales">
            <a:extLst>
              <a:ext uri="{FF2B5EF4-FFF2-40B4-BE49-F238E27FC236}">
                <a16:creationId xmlns:a16="http://schemas.microsoft.com/office/drawing/2014/main" id="{31AFDA9D-C2EA-CF6A-B092-600F7ABCB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01" y="2553931"/>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D5364523-C168-F2B8-07C2-D1C11F35A39B}"/>
              </a:ext>
            </a:extLst>
          </p:cNvPr>
          <p:cNvSpPr txBox="1"/>
          <p:nvPr/>
        </p:nvSpPr>
        <p:spPr>
          <a:xfrm>
            <a:off x="269911" y="3309831"/>
            <a:ext cx="4952082" cy="369332"/>
          </a:xfrm>
          <a:prstGeom prst="rect">
            <a:avLst/>
          </a:prstGeom>
          <a:noFill/>
        </p:spPr>
        <p:txBody>
          <a:bodyPr wrap="square">
            <a:spAutoFit/>
          </a:bodyPr>
          <a:lstStyle/>
          <a:p>
            <a:r>
              <a:rPr lang="es-ES" b="1" dirty="0"/>
              <a:t>ID del mensaje</a:t>
            </a:r>
          </a:p>
        </p:txBody>
      </p:sp>
      <p:sp>
        <p:nvSpPr>
          <p:cNvPr id="27" name="CuadroTexto 26">
            <a:extLst>
              <a:ext uri="{FF2B5EF4-FFF2-40B4-BE49-F238E27FC236}">
                <a16:creationId xmlns:a16="http://schemas.microsoft.com/office/drawing/2014/main" id="{3019678B-97FB-7A9B-F6F0-F884CCA3DCE8}"/>
              </a:ext>
            </a:extLst>
          </p:cNvPr>
          <p:cNvSpPr txBox="1"/>
          <p:nvPr/>
        </p:nvSpPr>
        <p:spPr>
          <a:xfrm>
            <a:off x="269910" y="3664841"/>
            <a:ext cx="9142097" cy="646331"/>
          </a:xfrm>
          <a:prstGeom prst="rect">
            <a:avLst/>
          </a:prstGeom>
          <a:noFill/>
        </p:spPr>
        <p:txBody>
          <a:bodyPr wrap="square">
            <a:spAutoFit/>
          </a:bodyPr>
          <a:lstStyle/>
          <a:p>
            <a:r>
              <a:rPr lang="es-ES" dirty="0"/>
              <a:t>Cuando una conexión se interrumpe debido a problemas de red, ninguna de las partes puede estar segura de qué mensajes se recibieron y cuáles no.</a:t>
            </a:r>
          </a:p>
        </p:txBody>
      </p:sp>
      <p:pic>
        <p:nvPicPr>
          <p:cNvPr id="29" name="Imagen 28">
            <a:extLst>
              <a:ext uri="{FF2B5EF4-FFF2-40B4-BE49-F238E27FC236}">
                <a16:creationId xmlns:a16="http://schemas.microsoft.com/office/drawing/2014/main" id="{D599C698-9B43-F62D-1C31-5CFFEAE98810}"/>
              </a:ext>
            </a:extLst>
          </p:cNvPr>
          <p:cNvPicPr>
            <a:picLocks noChangeAspect="1"/>
          </p:cNvPicPr>
          <p:nvPr/>
        </p:nvPicPr>
        <p:blipFill>
          <a:blip r:embed="rId4"/>
          <a:stretch>
            <a:fillRect/>
          </a:stretch>
        </p:blipFill>
        <p:spPr>
          <a:xfrm>
            <a:off x="2274754" y="4424638"/>
            <a:ext cx="1675254" cy="1561523"/>
          </a:xfrm>
          <a:prstGeom prst="rect">
            <a:avLst/>
          </a:prstGeom>
        </p:spPr>
      </p:pic>
      <p:sp>
        <p:nvSpPr>
          <p:cNvPr id="31" name="CuadroTexto 30">
            <a:extLst>
              <a:ext uri="{FF2B5EF4-FFF2-40B4-BE49-F238E27FC236}">
                <a16:creationId xmlns:a16="http://schemas.microsoft.com/office/drawing/2014/main" id="{2A3576B8-6959-0413-D50F-42781073CA78}"/>
              </a:ext>
            </a:extLst>
          </p:cNvPr>
          <p:cNvSpPr txBox="1"/>
          <p:nvPr/>
        </p:nvSpPr>
        <p:spPr>
          <a:xfrm>
            <a:off x="388847" y="4411448"/>
            <a:ext cx="1792493"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Para </a:t>
            </a:r>
            <a:r>
              <a:rPr lang="es-ES" sz="1600" u="sng" dirty="0"/>
              <a:t>reanudar</a:t>
            </a:r>
            <a:r>
              <a:rPr lang="es-ES" sz="1600" dirty="0"/>
              <a:t> </a:t>
            </a:r>
            <a:r>
              <a:rPr lang="es-ES" sz="1600" u="sng" dirty="0"/>
              <a:t>correctamente la conexió</a:t>
            </a:r>
            <a:r>
              <a:rPr lang="es-ES" sz="1600" dirty="0"/>
              <a:t>n, cada mensaje debe tener un campo id, así:</a:t>
            </a:r>
          </a:p>
        </p:txBody>
      </p:sp>
      <p:sp>
        <p:nvSpPr>
          <p:cNvPr id="32" name="Flecha: a la derecha 31">
            <a:extLst>
              <a:ext uri="{FF2B5EF4-FFF2-40B4-BE49-F238E27FC236}">
                <a16:creationId xmlns:a16="http://schemas.microsoft.com/office/drawing/2014/main" id="{D656FB63-909D-748C-339A-ED4766D986BE}"/>
              </a:ext>
            </a:extLst>
          </p:cNvPr>
          <p:cNvSpPr/>
          <p:nvPr/>
        </p:nvSpPr>
        <p:spPr>
          <a:xfrm>
            <a:off x="3838156" y="5121040"/>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3" name="Flecha: a la derecha 32">
            <a:extLst>
              <a:ext uri="{FF2B5EF4-FFF2-40B4-BE49-F238E27FC236}">
                <a16:creationId xmlns:a16="http://schemas.microsoft.com/office/drawing/2014/main" id="{58FC5402-425F-81FD-506C-91130B5328A0}"/>
              </a:ext>
            </a:extLst>
          </p:cNvPr>
          <p:cNvSpPr/>
          <p:nvPr/>
        </p:nvSpPr>
        <p:spPr>
          <a:xfrm>
            <a:off x="2056328" y="5113011"/>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7639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A0B8861-C416-8773-893E-92902A49FDDD}"/>
              </a:ext>
            </a:extLst>
          </p:cNvPr>
          <p:cNvSpPr>
            <a:spLocks noGrp="1"/>
          </p:cNvSpPr>
          <p:nvPr>
            <p:ph type="sldNum" sz="quarter" idx="12"/>
          </p:nvPr>
        </p:nvSpPr>
        <p:spPr/>
        <p:txBody>
          <a:bodyPr/>
          <a:lstStyle/>
          <a:p>
            <a:fld id="{9A396ACE-1A63-459D-82B4-27C23849521D}" type="slidenum">
              <a:rPr lang="es-ES" smtClean="0"/>
              <a:t>37</a:t>
            </a:fld>
            <a:endParaRPr lang="es-ES"/>
          </a:p>
        </p:txBody>
      </p:sp>
      <p:pic>
        <p:nvPicPr>
          <p:cNvPr id="8" name="Imagen 7" descr="Imagen que contiene pájaro, halcón, ave, gente&#10;&#10;Descripción generada automáticamente">
            <a:extLst>
              <a:ext uri="{FF2B5EF4-FFF2-40B4-BE49-F238E27FC236}">
                <a16:creationId xmlns:a16="http://schemas.microsoft.com/office/drawing/2014/main" id="{3465FF8B-827F-664E-9151-897E79D47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76" y="2448362"/>
            <a:ext cx="7346549" cy="2777354"/>
          </a:xfrm>
          <a:prstGeom prst="rect">
            <a:avLst/>
          </a:prstGeom>
        </p:spPr>
      </p:pic>
      <p:sp>
        <p:nvSpPr>
          <p:cNvPr id="9" name="CuadroTexto 8">
            <a:extLst>
              <a:ext uri="{FF2B5EF4-FFF2-40B4-BE49-F238E27FC236}">
                <a16:creationId xmlns:a16="http://schemas.microsoft.com/office/drawing/2014/main" id="{6ED66173-0FBD-EED9-D0A4-AF08F68813C1}"/>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Ejemplo </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8D0A4E6E-B508-11E8-BCD6-CB27DF2C0312}"/>
              </a:ext>
            </a:extLst>
          </p:cNvPr>
          <p:cNvSpPr txBox="1"/>
          <p:nvPr/>
        </p:nvSpPr>
        <p:spPr>
          <a:xfrm>
            <a:off x="518876" y="5237036"/>
            <a:ext cx="9182225" cy="338554"/>
          </a:xfrm>
          <a:prstGeom prst="rect">
            <a:avLst/>
          </a:prstGeom>
          <a:noFill/>
        </p:spPr>
        <p:txBody>
          <a:bodyPr wrap="square">
            <a:spAutoFit/>
          </a:bodyPr>
          <a:lstStyle/>
          <a:p>
            <a:r>
              <a:rPr lang="es-ES" sz="1600" dirty="0"/>
              <a:t>https://es.javascript.info/article/server-sent-events/eventsource/</a:t>
            </a:r>
          </a:p>
        </p:txBody>
      </p:sp>
      <p:sp>
        <p:nvSpPr>
          <p:cNvPr id="12" name="CuadroTexto 11">
            <a:extLst>
              <a:ext uri="{FF2B5EF4-FFF2-40B4-BE49-F238E27FC236}">
                <a16:creationId xmlns:a16="http://schemas.microsoft.com/office/drawing/2014/main" id="{38D8C143-EA4F-0EB8-4B80-1FB749A0951F}"/>
              </a:ext>
            </a:extLst>
          </p:cNvPr>
          <p:cNvSpPr txBox="1"/>
          <p:nvPr/>
        </p:nvSpPr>
        <p:spPr>
          <a:xfrm>
            <a:off x="144655" y="815740"/>
            <a:ext cx="7184571" cy="646331"/>
          </a:xfrm>
          <a:prstGeom prst="rect">
            <a:avLst/>
          </a:prstGeom>
          <a:noFill/>
        </p:spPr>
        <p:txBody>
          <a:bodyPr wrap="square" rtlCol="0">
            <a:spAutoFit/>
          </a:bodyPr>
          <a:lstStyle/>
          <a:p>
            <a:pPr marL="285750" indent="-285750">
              <a:buFont typeface="Arial" panose="020B0604020202020204" pitchFamily="34" charset="0"/>
              <a:buChar char="•"/>
            </a:pPr>
            <a:r>
              <a:rPr lang="es-ES" dirty="0"/>
              <a:t>Adjunto el siguiente proyecto que tenéis disponible en la web que adjunto abajo cuyo código podéis revisar en el siguiente repo del curso:</a:t>
            </a:r>
          </a:p>
        </p:txBody>
      </p:sp>
      <p:sp>
        <p:nvSpPr>
          <p:cNvPr id="14" name="CuadroTexto 13">
            <a:extLst>
              <a:ext uri="{FF2B5EF4-FFF2-40B4-BE49-F238E27FC236}">
                <a16:creationId xmlns:a16="http://schemas.microsoft.com/office/drawing/2014/main" id="{DE9352FE-587A-0FA6-0093-8D4AA9EF0F37}"/>
              </a:ext>
            </a:extLst>
          </p:cNvPr>
          <p:cNvSpPr txBox="1"/>
          <p:nvPr/>
        </p:nvSpPr>
        <p:spPr>
          <a:xfrm>
            <a:off x="1023434" y="1556513"/>
            <a:ext cx="8551640" cy="646331"/>
          </a:xfrm>
          <a:prstGeom prst="rect">
            <a:avLst/>
          </a:prstGeom>
          <a:noFill/>
        </p:spPr>
        <p:txBody>
          <a:bodyPr wrap="square">
            <a:spAutoFit/>
          </a:bodyPr>
          <a:lstStyle/>
          <a:p>
            <a:r>
              <a:rPr lang="es-ES" dirty="0"/>
              <a:t>https://github.com/steestor/Curso_Comunicacion_Tiempo_Real/tree/master/html_node_server_sent_events</a:t>
            </a:r>
          </a:p>
        </p:txBody>
      </p:sp>
      <p:pic>
        <p:nvPicPr>
          <p:cNvPr id="11266" name="Picture 2" descr="GitHub Logos and Usage · GitHub">
            <a:extLst>
              <a:ext uri="{FF2B5EF4-FFF2-40B4-BE49-F238E27FC236}">
                <a16:creationId xmlns:a16="http://schemas.microsoft.com/office/drawing/2014/main" id="{214DDFCF-E6AE-0399-FF62-0542B96CA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86" y="1556513"/>
            <a:ext cx="560448" cy="56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552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3533501"/>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046708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39</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1" i="0" dirty="0">
                <a:solidFill>
                  <a:srgbClr val="000000"/>
                </a:solidFill>
                <a:effectLst/>
                <a:latin typeface="Calibri" panose="020F0502020204030204" pitchFamily="34" charset="0"/>
              </a:rPr>
              <a:t>Introducción a la comunicación en tiempo real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1" i="0" dirty="0">
                <a:solidFill>
                  <a:srgbClr val="000000"/>
                </a:solidFill>
                <a:effectLst/>
                <a:latin typeface="Calibri" panose="020F0502020204030204" pitchFamily="34" charset="0"/>
              </a:rPr>
              <a:t>Modelos de comunicación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1" i="0" dirty="0">
                <a:solidFill>
                  <a:srgbClr val="000000"/>
                </a:solidFill>
                <a:effectLst/>
                <a:latin typeface="Calibri" panose="020F0502020204030204" pitchFamily="34" charset="0"/>
              </a:rPr>
              <a:t>Modelado de transmisión de mensajes en aplicaciones cliente/servidor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1" i="0" dirty="0">
                <a:solidFill>
                  <a:srgbClr val="000000"/>
                </a:solidFill>
                <a:effectLst/>
                <a:latin typeface="Calibri" panose="020F0502020204030204" pitchFamily="34" charset="0"/>
              </a:rPr>
              <a:t>Aplicación del framework SignalR como motor de comunicación </a:t>
            </a:r>
            <a:endParaRPr lang="es-ES" sz="1800" b="1" i="0" dirty="0">
              <a:solidFill>
                <a:srgbClr val="00000A"/>
              </a:solidFill>
              <a:effectLst/>
              <a:latin typeface="Calibri" panose="020F0502020204030204" pitchFamily="34" charset="0"/>
            </a:endParaRPr>
          </a:p>
          <a:p>
            <a:pPr algn="just" rtl="0" fontAlgn="base">
              <a:buFont typeface="+mj-lt"/>
              <a:buAutoNum type="arabicPeriod" startAt="5"/>
            </a:pPr>
            <a:r>
              <a:rPr lang="es-ES" sz="1800" b="1" i="0" dirty="0">
                <a:solidFill>
                  <a:srgbClr val="000000"/>
                </a:solidFill>
                <a:effectLst/>
                <a:latin typeface="Calibri" panose="020F0502020204030204" pitchFamily="34" charset="0"/>
              </a:rPr>
              <a:t>Casos de uso </a:t>
            </a:r>
            <a:endParaRPr lang="es-ES" sz="1800" b="1" i="0" dirty="0">
              <a:solidFill>
                <a:srgbClr val="00000A"/>
              </a:solidFill>
              <a:effectLst/>
              <a:latin typeface="Calibri" panose="020F0502020204030204" pitchFamily="34" charset="0"/>
            </a:endParaRPr>
          </a:p>
          <a:p>
            <a:pPr marL="457200" lvl="1" indent="0" algn="just" fontAlgn="base">
              <a:buNone/>
            </a:pPr>
            <a:r>
              <a:rPr lang="es-ES" sz="1400" b="0" i="0" dirty="0">
                <a:solidFill>
                  <a:srgbClr val="000000"/>
                </a:solidFill>
                <a:effectLst/>
                <a:latin typeface="Calibri" panose="020F0502020204030204" pitchFamily="34" charset="0"/>
              </a:rPr>
              <a:t>1.  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4</a:t>
            </a:fld>
            <a:endParaRPr lang="es-ES"/>
          </a:p>
        </p:txBody>
      </p:sp>
    </p:spTree>
    <p:extLst>
      <p:ext uri="{BB962C8B-B14F-4D97-AF65-F5344CB8AC3E}">
        <p14:creationId xmlns:p14="http://schemas.microsoft.com/office/powerpoint/2010/main" val="137283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a:t>
            </a:r>
            <a:r>
              <a:rPr lang="es-ES" b="1" dirty="0"/>
              <a:t>WebSocket</a:t>
            </a:r>
            <a:r>
              <a:rPr lang="es-ES" dirty="0"/>
              <a: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44</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45</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5" name="Rectángulo 4">
            <a:extLst>
              <a:ext uri="{FF2B5EF4-FFF2-40B4-BE49-F238E27FC236}">
                <a16:creationId xmlns:a16="http://schemas.microsoft.com/office/drawing/2014/main" id="{1E758848-1210-D598-14AB-F3CEF788FB98}"/>
              </a:ext>
            </a:extLst>
          </p:cNvPr>
          <p:cNvSpPr/>
          <p:nvPr/>
        </p:nvSpPr>
        <p:spPr>
          <a:xfrm>
            <a:off x="5299166" y="4163772"/>
            <a:ext cx="526868" cy="56498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Tree>
    <p:extLst>
      <p:ext uri="{BB962C8B-B14F-4D97-AF65-F5344CB8AC3E}">
        <p14:creationId xmlns:p14="http://schemas.microsoft.com/office/powerpoint/2010/main" val="2482942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351634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marL="180000" lvl="1" algn="just">
              <a:spcBef>
                <a:spcPts val="300"/>
              </a:spcBef>
              <a:spcAft>
                <a:spcPts val="300"/>
              </a:spcAft>
            </a:pPr>
            <a:r>
              <a:rPr lang="es-ES" b="1" dirty="0"/>
              <a:t>Las características que necesitas</a:t>
            </a:r>
            <a:r>
              <a:rPr lang="es-ES" dirty="0"/>
              <a:t>: </a:t>
            </a:r>
          </a:p>
          <a:p>
            <a:pPr marL="180000" lvl="1" algn="just">
              <a:spcBef>
                <a:spcPts val="300"/>
              </a:spcBef>
              <a:spcAft>
                <a:spcPts val="300"/>
              </a:spcAft>
            </a:pPr>
            <a:r>
              <a:rPr lang="es-ES" dirty="0"/>
              <a:t>¿Necesitas un conjunto de características completo, incluyendo eventos, sockets de grupo y de difusión, y soporte para múltiples protocolos? ¿O necesitas una librería sencilla y flexible?</a:t>
            </a:r>
          </a:p>
          <a:p>
            <a:pPr marL="180000" lvl="1" algn="just">
              <a:spcBef>
                <a:spcPts val="300"/>
              </a:spcBef>
              <a:spcAft>
                <a:spcPts val="300"/>
              </a:spcAft>
            </a:pPr>
            <a:r>
              <a:rPr lang="es-ES" b="1" dirty="0"/>
              <a:t>El rendimiento: </a:t>
            </a:r>
          </a:p>
          <a:p>
            <a:pPr marL="180000" lvl="1" algn="just">
              <a:spcBef>
                <a:spcPts val="300"/>
              </a:spcBef>
              <a:spcAft>
                <a:spcPts val="300"/>
              </a:spcAft>
            </a:pPr>
            <a:r>
              <a:rPr lang="es-ES" dirty="0"/>
              <a:t>¿Necesitas una librería que proporcione un alto rendimiento?</a:t>
            </a:r>
          </a:p>
          <a:p>
            <a:pPr marL="180000" lvl="1" algn="just">
              <a:spcBef>
                <a:spcPts val="300"/>
              </a:spcBef>
              <a:spcAft>
                <a:spcPts val="300"/>
              </a:spcAft>
            </a:pPr>
            <a:r>
              <a:rPr lang="es-ES" b="1" dirty="0"/>
              <a:t>La facilidad de uso: </a:t>
            </a:r>
          </a:p>
          <a:p>
            <a:pPr marL="180000" lvl="1" algn="just">
              <a:spcBef>
                <a:spcPts val="300"/>
              </a:spcBef>
              <a:spcAft>
                <a:spcPts val="300"/>
              </a:spcAft>
            </a:pPr>
            <a:r>
              <a:rPr lang="es-ES" dirty="0"/>
              <a:t>¿Quieres una librería que sea fácil de usar?</a:t>
            </a:r>
          </a:p>
          <a:p>
            <a:pPr marL="180000" lvl="1" algn="just">
              <a:spcBef>
                <a:spcPts val="300"/>
              </a:spcBef>
              <a:spcAft>
                <a:spcPts val="300"/>
              </a:spcAft>
            </a:pPr>
            <a:r>
              <a:rPr lang="es-ES" b="1" dirty="0"/>
              <a:t>La compatibilidad: </a:t>
            </a:r>
          </a:p>
          <a:p>
            <a:pPr marL="180000" lvl="1" algn="just">
              <a:spcBef>
                <a:spcPts val="300"/>
              </a:spcBef>
              <a:spcAft>
                <a:spcPts val="3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SocketCluster - Reviews, Pros &amp; Cons | Companies using SocketCluster">
            <a:extLst>
              <a:ext uri="{FF2B5EF4-FFF2-40B4-BE49-F238E27FC236}">
                <a16:creationId xmlns:a16="http://schemas.microsoft.com/office/drawing/2014/main" id="{9A5EC444-562E-DA0E-B66D-750013251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16" y="4505325"/>
            <a:ext cx="1435950" cy="143595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CBBB541-1434-E2AE-0BE4-39478D51FA1A}"/>
              </a:ext>
            </a:extLst>
          </p:cNvPr>
          <p:cNvPicPr>
            <a:picLocks noChangeAspect="1"/>
          </p:cNvPicPr>
          <p:nvPr/>
        </p:nvPicPr>
        <p:blipFill rotWithShape="1">
          <a:blip r:embed="rId5"/>
          <a:srcRect t="725"/>
          <a:stretch/>
        </p:blipFill>
        <p:spPr>
          <a:xfrm>
            <a:off x="2079971" y="4674320"/>
            <a:ext cx="1091293" cy="10979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292" name="Picture 4" descr="Socket.IO - Wikipedia">
            <a:extLst>
              <a:ext uri="{FF2B5EF4-FFF2-40B4-BE49-F238E27FC236}">
                <a16:creationId xmlns:a16="http://schemas.microsoft.com/office/drawing/2014/main" id="{5A150DDF-0A61-751E-8CFC-B17861293F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0103" y="4622860"/>
            <a:ext cx="1198737" cy="119873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F7714A7-B2B8-77EE-2438-786417D8786C}"/>
              </a:ext>
            </a:extLst>
          </p:cNvPr>
          <p:cNvSpPr txBox="1"/>
          <p:nvPr/>
        </p:nvSpPr>
        <p:spPr>
          <a:xfrm>
            <a:off x="425116" y="5772279"/>
            <a:ext cx="1435950" cy="307777"/>
          </a:xfrm>
          <a:prstGeom prst="rect">
            <a:avLst/>
          </a:prstGeom>
          <a:noFill/>
        </p:spPr>
        <p:txBody>
          <a:bodyPr wrap="square" rtlCol="0">
            <a:spAutoFit/>
          </a:bodyPr>
          <a:lstStyle/>
          <a:p>
            <a:pPr algn="ctr"/>
            <a:r>
              <a:rPr lang="es-ES" sz="1400" dirty="0" err="1"/>
              <a:t>SocketCluster</a:t>
            </a:r>
            <a:endParaRPr lang="es-ES" dirty="0"/>
          </a:p>
        </p:txBody>
      </p:sp>
      <p:sp>
        <p:nvSpPr>
          <p:cNvPr id="7" name="CuadroTexto 6">
            <a:extLst>
              <a:ext uri="{FF2B5EF4-FFF2-40B4-BE49-F238E27FC236}">
                <a16:creationId xmlns:a16="http://schemas.microsoft.com/office/drawing/2014/main" id="{43996EA0-DC36-961D-4F21-08DDA6D52508}"/>
              </a:ext>
            </a:extLst>
          </p:cNvPr>
          <p:cNvSpPr txBox="1"/>
          <p:nvPr/>
        </p:nvSpPr>
        <p:spPr>
          <a:xfrm>
            <a:off x="2079971" y="5772279"/>
            <a:ext cx="1091293" cy="307777"/>
          </a:xfrm>
          <a:prstGeom prst="rect">
            <a:avLst/>
          </a:prstGeom>
          <a:noFill/>
        </p:spPr>
        <p:txBody>
          <a:bodyPr wrap="square" rtlCol="0">
            <a:spAutoFit/>
          </a:bodyPr>
          <a:lstStyle/>
          <a:p>
            <a:pPr algn="ctr"/>
            <a:r>
              <a:rPr lang="es-ES" sz="1400" dirty="0" err="1"/>
              <a:t>ws</a:t>
            </a:r>
            <a:endParaRPr lang="es-ES" dirty="0"/>
          </a:p>
        </p:txBody>
      </p:sp>
      <p:sp>
        <p:nvSpPr>
          <p:cNvPr id="8" name="CuadroTexto 7">
            <a:extLst>
              <a:ext uri="{FF2B5EF4-FFF2-40B4-BE49-F238E27FC236}">
                <a16:creationId xmlns:a16="http://schemas.microsoft.com/office/drawing/2014/main" id="{D540DB61-7304-D409-0D08-479A66874E16}"/>
              </a:ext>
            </a:extLst>
          </p:cNvPr>
          <p:cNvSpPr txBox="1"/>
          <p:nvPr/>
        </p:nvSpPr>
        <p:spPr>
          <a:xfrm>
            <a:off x="3533824" y="5770790"/>
            <a:ext cx="1091293" cy="307777"/>
          </a:xfrm>
          <a:prstGeom prst="rect">
            <a:avLst/>
          </a:prstGeom>
          <a:noFill/>
        </p:spPr>
        <p:txBody>
          <a:bodyPr wrap="square" rtlCol="0">
            <a:spAutoFit/>
          </a:bodyPr>
          <a:lstStyle/>
          <a:p>
            <a:pPr algn="ctr"/>
            <a:r>
              <a:rPr lang="es-ES" sz="1400" dirty="0"/>
              <a:t>Socket.io</a:t>
            </a:r>
            <a:endParaRPr lang="es-ES" dirty="0"/>
          </a:p>
        </p:txBody>
      </p:sp>
    </p:spTree>
    <p:extLst>
      <p:ext uri="{BB962C8B-B14F-4D97-AF65-F5344CB8AC3E}">
        <p14:creationId xmlns:p14="http://schemas.microsoft.com/office/powerpoint/2010/main" val="12084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3970318"/>
          </a:xfrm>
          <a:prstGeom prst="rect">
            <a:avLst/>
          </a:prstGeom>
          <a:noFill/>
        </p:spPr>
        <p:txBody>
          <a:bodyPr wrap="square">
            <a:spAutoFit/>
          </a:bodyPr>
          <a:lstStyle/>
          <a:p>
            <a:r>
              <a:rPr lang="es-ES" dirty="0"/>
              <a:t>Nombre proyecto</a:t>
            </a:r>
            <a:r>
              <a:rPr lang="es-ES" b="1" dirty="0"/>
              <a:t>: </a:t>
            </a:r>
            <a:r>
              <a:rPr lang="es-ES" b="1" dirty="0" err="1"/>
              <a:t>vue_websocket</a:t>
            </a:r>
            <a:endParaRPr lang="es-ES" b="1" dirty="0"/>
          </a:p>
          <a:p>
            <a:r>
              <a:rPr lang="es-ES" dirty="0" err="1"/>
              <a:t>FrontEnd</a:t>
            </a:r>
            <a:r>
              <a:rPr lang="es-ES" dirty="0"/>
              <a:t>: </a:t>
            </a:r>
            <a:r>
              <a:rPr lang="es-ES" b="1" dirty="0"/>
              <a:t>Vue 3</a:t>
            </a:r>
          </a:p>
          <a:p>
            <a:r>
              <a:rPr lang="es-ES" dirty="0" err="1"/>
              <a:t>BackEnd</a:t>
            </a:r>
            <a:r>
              <a:rPr lang="es-ES" dirty="0"/>
              <a:t>: </a:t>
            </a:r>
            <a:r>
              <a:rPr lang="es-ES" b="1" dirty="0"/>
              <a:t>Express</a:t>
            </a:r>
          </a:p>
          <a:p>
            <a:r>
              <a:rPr lang="es-ES" b="1" dirty="0"/>
              <a:t>	</a:t>
            </a:r>
            <a:r>
              <a:rPr lang="es-ES" dirty="0"/>
              <a:t>Librería de </a:t>
            </a:r>
            <a:r>
              <a:rPr lang="es-ES" dirty="0" err="1"/>
              <a:t>Websockets</a:t>
            </a:r>
            <a:r>
              <a:rPr lang="es-ES" dirty="0"/>
              <a:t>: </a:t>
            </a:r>
            <a:r>
              <a:rPr lang="es-ES" b="1" dirty="0"/>
              <a:t>“</a:t>
            </a:r>
            <a:r>
              <a:rPr lang="es-ES" b="1" dirty="0" err="1"/>
              <a:t>ws</a:t>
            </a:r>
            <a:r>
              <a:rPr lang="es-ES" b="1" dirty="0"/>
              <a:t>”</a:t>
            </a:r>
          </a:p>
          <a:p>
            <a:endParaRPr lang="es-ES" b="1" dirty="0"/>
          </a:p>
          <a:p>
            <a:r>
              <a:rPr lang="es-ES" b="1" dirty="0"/>
              <a:t>Ruta</a:t>
            </a:r>
            <a:r>
              <a:rPr lang="es-ES" dirty="0"/>
              <a:t>: …\Curso_Comunicación_Tiempo_Real\vue_websocket</a:t>
            </a:r>
          </a:p>
          <a:p>
            <a:r>
              <a:rPr lang="es-ES" dirty="0"/>
              <a:t>Arrancamos el </a:t>
            </a:r>
            <a:r>
              <a:rPr lang="es-ES" dirty="0" err="1"/>
              <a:t>frontend</a:t>
            </a:r>
            <a:r>
              <a:rPr lang="es-ES" dirty="0"/>
              <a:t>: </a:t>
            </a:r>
            <a:r>
              <a:rPr lang="es-ES" b="1" dirty="0" err="1"/>
              <a:t>npm</a:t>
            </a:r>
            <a:r>
              <a:rPr lang="es-ES" b="1" dirty="0"/>
              <a:t> run </a:t>
            </a:r>
            <a:r>
              <a:rPr lang="es-ES" b="1" dirty="0" err="1"/>
              <a:t>start</a:t>
            </a:r>
            <a:endParaRPr lang="es-ES" b="1" dirty="0"/>
          </a:p>
          <a:p>
            <a:endParaRPr lang="es-ES" b="1" dirty="0"/>
          </a:p>
          <a:p>
            <a:r>
              <a:rPr lang="es-ES" b="1" dirty="0"/>
              <a:t>Ruta: …</a:t>
            </a:r>
            <a:r>
              <a:rPr lang="es-ES" dirty="0"/>
              <a:t>\Curso_Comunicación_Tiempo_Real\vue_websocket\server</a:t>
            </a:r>
          </a:p>
          <a:p>
            <a:r>
              <a:rPr lang="es-ES" dirty="0"/>
              <a:t>Arrancamos el </a:t>
            </a:r>
            <a:r>
              <a:rPr lang="es-ES" dirty="0" err="1"/>
              <a:t>backend</a:t>
            </a:r>
            <a:r>
              <a:rPr lang="es-ES" dirty="0"/>
              <a:t>: </a:t>
            </a:r>
            <a:r>
              <a:rPr lang="es-ES" b="1" dirty="0" err="1"/>
              <a:t>nodemon</a:t>
            </a:r>
            <a:r>
              <a:rPr lang="es-ES" b="1" dirty="0"/>
              <a:t> server.js</a:t>
            </a:r>
          </a:p>
          <a:p>
            <a:endParaRPr lang="es-ES" b="1" dirty="0"/>
          </a:p>
          <a:p>
            <a:r>
              <a:rPr lang="es-ES" b="1" dirty="0"/>
              <a:t>URL:</a:t>
            </a:r>
          </a:p>
          <a:p>
            <a:r>
              <a:rPr lang="es-ES" dirty="0"/>
              <a:t>https://github.com/steestor/Curso_Comunicacion_Tiempo_Real/tree/master/vue_websocket</a:t>
            </a:r>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3" name="Imagen 2">
            <a:extLst>
              <a:ext uri="{FF2B5EF4-FFF2-40B4-BE49-F238E27FC236}">
                <a16:creationId xmlns:a16="http://schemas.microsoft.com/office/drawing/2014/main" id="{092DB67C-ABE5-F292-64C6-2D71476EC427}"/>
              </a:ext>
            </a:extLst>
          </p:cNvPr>
          <p:cNvPicPr>
            <a:picLocks noChangeAspect="1"/>
          </p:cNvPicPr>
          <p:nvPr/>
        </p:nvPicPr>
        <p:blipFill>
          <a:blip r:embed="rId3"/>
          <a:stretch>
            <a:fillRect/>
          </a:stretch>
        </p:blipFill>
        <p:spPr>
          <a:xfrm>
            <a:off x="309963" y="1436986"/>
            <a:ext cx="2352884" cy="3968459"/>
          </a:xfrm>
          <a:prstGeom prst="rect">
            <a:avLst/>
          </a:prstGeom>
        </p:spPr>
      </p:pic>
    </p:spTree>
    <p:extLst>
      <p:ext uri="{BB962C8B-B14F-4D97-AF65-F5344CB8AC3E}">
        <p14:creationId xmlns:p14="http://schemas.microsoft.com/office/powerpoint/2010/main" val="483515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48</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spTree>
    <p:extLst>
      <p:ext uri="{BB962C8B-B14F-4D97-AF65-F5344CB8AC3E}">
        <p14:creationId xmlns:p14="http://schemas.microsoft.com/office/powerpoint/2010/main" val="2003954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8998F60-17AA-231C-6573-B04378B437FA}"/>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5" name="CuadroTexto 4">
            <a:extLst>
              <a:ext uri="{FF2B5EF4-FFF2-40B4-BE49-F238E27FC236}">
                <a16:creationId xmlns:a16="http://schemas.microsoft.com/office/drawing/2014/main" id="{572FEADE-65D2-B7D0-AC7B-D003B307D6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1423589D-1435-6F55-3026-35F5BD07CC8F}"/>
              </a:ext>
            </a:extLst>
          </p:cNvPr>
          <p:cNvPicPr>
            <a:picLocks noChangeAspect="1"/>
          </p:cNvPicPr>
          <p:nvPr/>
        </p:nvPicPr>
        <p:blipFill>
          <a:blip r:embed="rId3"/>
          <a:stretch>
            <a:fillRect/>
          </a:stretch>
        </p:blipFill>
        <p:spPr>
          <a:xfrm>
            <a:off x="585320" y="1033211"/>
            <a:ext cx="8735360" cy="5182096"/>
          </a:xfrm>
          <a:prstGeom prst="rect">
            <a:avLst/>
          </a:prstGeom>
        </p:spPr>
      </p:pic>
      <p:sp>
        <p:nvSpPr>
          <p:cNvPr id="8" name="Rectángulo 7">
            <a:extLst>
              <a:ext uri="{FF2B5EF4-FFF2-40B4-BE49-F238E27FC236}">
                <a16:creationId xmlns:a16="http://schemas.microsoft.com/office/drawing/2014/main" id="{481EFF23-AA5C-BA97-7044-539497F757C0}"/>
              </a:ext>
            </a:extLst>
          </p:cNvPr>
          <p:cNvSpPr/>
          <p:nvPr/>
        </p:nvSpPr>
        <p:spPr>
          <a:xfrm>
            <a:off x="7419974" y="1033211"/>
            <a:ext cx="1900705" cy="1347536"/>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7729DA82-78EA-10BC-721B-C6BED4A7AD43}"/>
              </a:ext>
            </a:extLst>
          </p:cNvPr>
          <p:cNvSpPr/>
          <p:nvPr/>
        </p:nvSpPr>
        <p:spPr>
          <a:xfrm>
            <a:off x="397042" y="1564105"/>
            <a:ext cx="1732547" cy="81664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1988BE64-AE74-4DBC-3C5F-CD23734ABEBD}"/>
              </a:ext>
            </a:extLst>
          </p:cNvPr>
          <p:cNvSpPr/>
          <p:nvPr/>
        </p:nvSpPr>
        <p:spPr>
          <a:xfrm>
            <a:off x="397042" y="2895598"/>
            <a:ext cx="1732547" cy="93044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2F63E1C0-D120-F3D3-11DF-FB9C1CDFCF33}"/>
              </a:ext>
            </a:extLst>
          </p:cNvPr>
          <p:cNvSpPr/>
          <p:nvPr/>
        </p:nvSpPr>
        <p:spPr>
          <a:xfrm>
            <a:off x="6507101" y="4870110"/>
            <a:ext cx="3001857" cy="148624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363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Introducción a la comunicación en tiempo real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767280"/>
            <a:ext cx="8427135" cy="1631216"/>
          </a:xfrm>
          <a:prstGeom prst="rect">
            <a:avLst/>
          </a:prstGeom>
          <a:noFill/>
        </p:spPr>
        <p:txBody>
          <a:bodyPr wrap="square" rtlCol="0">
            <a:spAutoFit/>
          </a:bodyPr>
          <a:lstStyle/>
          <a:p>
            <a:pPr algn="ctr"/>
            <a:r>
              <a:rPr lang="en-US" sz="2000" b="1" dirty="0"/>
              <a:t>1. </a:t>
            </a:r>
            <a:r>
              <a:rPr lang="en-US" sz="2000" b="1" dirty="0" err="1"/>
              <a:t>Definición</a:t>
            </a:r>
            <a:r>
              <a:rPr lang="en-US" sz="2000" b="1" dirty="0"/>
              <a:t> y </a:t>
            </a:r>
            <a:r>
              <a:rPr lang="en-US" sz="2000" b="1" dirty="0" err="1"/>
              <a:t>contexto</a:t>
            </a:r>
            <a:endParaRPr lang="en-US" sz="2000" b="1" dirty="0"/>
          </a:p>
          <a:p>
            <a:pPr algn="ctr"/>
            <a:r>
              <a:rPr lang="en-US" sz="2000" b="1" dirty="0"/>
              <a:t>2. </a:t>
            </a:r>
            <a:r>
              <a:rPr lang="en-US" sz="2000" b="1" dirty="0" err="1"/>
              <a:t>Ventajas</a:t>
            </a:r>
            <a:r>
              <a:rPr lang="en-US" sz="2000" b="1" dirty="0"/>
              <a:t> y </a:t>
            </a:r>
            <a:r>
              <a:rPr lang="en-US" sz="2000" b="1" dirty="0" err="1"/>
              <a:t>desventajas</a:t>
            </a:r>
            <a:endParaRPr lang="en-US" sz="2000" b="1" dirty="0"/>
          </a:p>
          <a:p>
            <a:pPr algn="ctr"/>
            <a:r>
              <a:rPr lang="en-US" sz="2000" b="1" dirty="0"/>
              <a:t>3. </a:t>
            </a:r>
            <a:r>
              <a:rPr lang="en-US" sz="2000" b="1" dirty="0" err="1"/>
              <a:t>Ejemplos</a:t>
            </a:r>
            <a:r>
              <a:rPr lang="en-US" sz="2000" b="1" dirty="0"/>
              <a:t> de </a:t>
            </a:r>
            <a:r>
              <a:rPr lang="en-US" sz="2000" b="1" dirty="0" err="1"/>
              <a:t>aplicaciones</a:t>
            </a:r>
            <a:r>
              <a:rPr lang="en-US" sz="2000" b="1" dirty="0"/>
              <a:t> que se </a:t>
            </a:r>
            <a:r>
              <a:rPr lang="en-US" sz="2000" b="1" dirty="0" err="1"/>
              <a:t>benefician</a:t>
            </a:r>
            <a:r>
              <a:rPr lang="en-US" sz="2000" b="1" dirty="0"/>
              <a:t> de la </a:t>
            </a:r>
            <a:r>
              <a:rPr lang="en-US" sz="2000" b="1" dirty="0" err="1"/>
              <a:t>comunicación</a:t>
            </a:r>
            <a:r>
              <a:rPr lang="en-US" sz="2000" b="1" dirty="0"/>
              <a:t> </a:t>
            </a:r>
            <a:r>
              <a:rPr lang="en-US" sz="2000" b="1" dirty="0" err="1"/>
              <a:t>en</a:t>
            </a:r>
            <a:r>
              <a:rPr lang="en-US" sz="2000" b="1" dirty="0"/>
              <a:t> </a:t>
            </a:r>
            <a:r>
              <a:rPr lang="en-US" sz="2000" b="1" dirty="0" err="1"/>
              <a:t>tiempo</a:t>
            </a:r>
            <a:r>
              <a:rPr lang="en-US" sz="2000" b="1" dirty="0"/>
              <a:t> real</a:t>
            </a:r>
          </a:p>
          <a:p>
            <a:pPr marL="285750" indent="-28575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3790841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502890-6C3B-24BE-C751-D653916521C3}"/>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5" name="CuadroTexto 4">
            <a:extLst>
              <a:ext uri="{FF2B5EF4-FFF2-40B4-BE49-F238E27FC236}">
                <a16:creationId xmlns:a16="http://schemas.microsoft.com/office/drawing/2014/main" id="{0D422A49-E8DB-79DF-9762-0051D9E700D9}"/>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7CC2E464-1D20-791F-F26D-D86F5D9F5755}"/>
              </a:ext>
            </a:extLst>
          </p:cNvPr>
          <p:cNvPicPr>
            <a:picLocks noChangeAspect="1"/>
          </p:cNvPicPr>
          <p:nvPr/>
        </p:nvPicPr>
        <p:blipFill>
          <a:blip r:embed="rId3"/>
          <a:stretch>
            <a:fillRect/>
          </a:stretch>
        </p:blipFill>
        <p:spPr>
          <a:xfrm>
            <a:off x="474494" y="1262814"/>
            <a:ext cx="4048125" cy="4019550"/>
          </a:xfrm>
          <a:prstGeom prst="rect">
            <a:avLst/>
          </a:prstGeom>
        </p:spPr>
      </p:pic>
      <p:pic>
        <p:nvPicPr>
          <p:cNvPr id="11" name="Imagen 10">
            <a:extLst>
              <a:ext uri="{FF2B5EF4-FFF2-40B4-BE49-F238E27FC236}">
                <a16:creationId xmlns:a16="http://schemas.microsoft.com/office/drawing/2014/main" id="{89B1D029-CB16-B62C-E381-C7995692E497}"/>
              </a:ext>
            </a:extLst>
          </p:cNvPr>
          <p:cNvPicPr>
            <a:picLocks noChangeAspect="1"/>
          </p:cNvPicPr>
          <p:nvPr/>
        </p:nvPicPr>
        <p:blipFill>
          <a:blip r:embed="rId4"/>
          <a:stretch>
            <a:fillRect/>
          </a:stretch>
        </p:blipFill>
        <p:spPr>
          <a:xfrm>
            <a:off x="4693568" y="1262814"/>
            <a:ext cx="4200525" cy="285750"/>
          </a:xfrm>
          <a:prstGeom prst="rect">
            <a:avLst/>
          </a:prstGeom>
        </p:spPr>
      </p:pic>
      <p:pic>
        <p:nvPicPr>
          <p:cNvPr id="13" name="Imagen 12">
            <a:extLst>
              <a:ext uri="{FF2B5EF4-FFF2-40B4-BE49-F238E27FC236}">
                <a16:creationId xmlns:a16="http://schemas.microsoft.com/office/drawing/2014/main" id="{4519498E-BE97-2459-847C-E77693CD2632}"/>
              </a:ext>
            </a:extLst>
          </p:cNvPr>
          <p:cNvPicPr>
            <a:picLocks noChangeAspect="1"/>
          </p:cNvPicPr>
          <p:nvPr/>
        </p:nvPicPr>
        <p:blipFill>
          <a:blip r:embed="rId5"/>
          <a:stretch>
            <a:fillRect/>
          </a:stretch>
        </p:blipFill>
        <p:spPr>
          <a:xfrm>
            <a:off x="4693568" y="2150239"/>
            <a:ext cx="3238500" cy="1600200"/>
          </a:xfrm>
          <a:prstGeom prst="rect">
            <a:avLst/>
          </a:prstGeom>
        </p:spPr>
      </p:pic>
      <p:pic>
        <p:nvPicPr>
          <p:cNvPr id="15" name="Imagen 14">
            <a:extLst>
              <a:ext uri="{FF2B5EF4-FFF2-40B4-BE49-F238E27FC236}">
                <a16:creationId xmlns:a16="http://schemas.microsoft.com/office/drawing/2014/main" id="{9FA8EB3B-6A30-04B5-05C5-288954040C0E}"/>
              </a:ext>
            </a:extLst>
          </p:cNvPr>
          <p:cNvPicPr>
            <a:picLocks noChangeAspect="1"/>
          </p:cNvPicPr>
          <p:nvPr/>
        </p:nvPicPr>
        <p:blipFill>
          <a:blip r:embed="rId6"/>
          <a:stretch>
            <a:fillRect/>
          </a:stretch>
        </p:blipFill>
        <p:spPr>
          <a:xfrm>
            <a:off x="4693568" y="4320339"/>
            <a:ext cx="4076700" cy="962025"/>
          </a:xfrm>
          <a:prstGeom prst="rect">
            <a:avLst/>
          </a:prstGeom>
        </p:spPr>
      </p:pic>
      <p:sp>
        <p:nvSpPr>
          <p:cNvPr id="16" name="CuadroTexto 15">
            <a:extLst>
              <a:ext uri="{FF2B5EF4-FFF2-40B4-BE49-F238E27FC236}">
                <a16:creationId xmlns:a16="http://schemas.microsoft.com/office/drawing/2014/main" id="{F6E49E37-906C-9906-9C0B-6377DBED1813}"/>
              </a:ext>
            </a:extLst>
          </p:cNvPr>
          <p:cNvSpPr txBox="1"/>
          <p:nvPr/>
        </p:nvSpPr>
        <p:spPr>
          <a:xfrm>
            <a:off x="354178" y="875752"/>
            <a:ext cx="3327485" cy="369332"/>
          </a:xfrm>
          <a:prstGeom prst="rect">
            <a:avLst/>
          </a:prstGeom>
          <a:noFill/>
        </p:spPr>
        <p:txBody>
          <a:bodyPr wrap="square" rtlCol="0">
            <a:spAutoFit/>
          </a:bodyPr>
          <a:lstStyle/>
          <a:p>
            <a:r>
              <a:rPr lang="es-ES" b="1" dirty="0" err="1"/>
              <a:t>WebSocketService</a:t>
            </a:r>
            <a:endParaRPr lang="es-ES" b="1" dirty="0"/>
          </a:p>
        </p:txBody>
      </p:sp>
      <p:sp>
        <p:nvSpPr>
          <p:cNvPr id="17" name="CuadroTexto 16">
            <a:extLst>
              <a:ext uri="{FF2B5EF4-FFF2-40B4-BE49-F238E27FC236}">
                <a16:creationId xmlns:a16="http://schemas.microsoft.com/office/drawing/2014/main" id="{E07C2266-3E69-1477-E296-D5B024CB5690}"/>
              </a:ext>
            </a:extLst>
          </p:cNvPr>
          <p:cNvSpPr txBox="1"/>
          <p:nvPr/>
        </p:nvSpPr>
        <p:spPr>
          <a:xfrm>
            <a:off x="4604583" y="925517"/>
            <a:ext cx="3327485" cy="369332"/>
          </a:xfrm>
          <a:prstGeom prst="rect">
            <a:avLst/>
          </a:prstGeom>
          <a:noFill/>
        </p:spPr>
        <p:txBody>
          <a:bodyPr wrap="square" rtlCol="0">
            <a:spAutoFit/>
          </a:bodyPr>
          <a:lstStyle/>
          <a:p>
            <a:r>
              <a:rPr lang="es-ES" b="1" dirty="0"/>
              <a:t>Inyección del </a:t>
            </a:r>
            <a:r>
              <a:rPr lang="es-ES" b="1" dirty="0" err="1"/>
              <a:t>service</a:t>
            </a:r>
            <a:r>
              <a:rPr lang="es-ES" b="1" dirty="0"/>
              <a:t> en la clase</a:t>
            </a:r>
          </a:p>
        </p:txBody>
      </p:sp>
      <p:sp>
        <p:nvSpPr>
          <p:cNvPr id="18" name="CuadroTexto 17">
            <a:extLst>
              <a:ext uri="{FF2B5EF4-FFF2-40B4-BE49-F238E27FC236}">
                <a16:creationId xmlns:a16="http://schemas.microsoft.com/office/drawing/2014/main" id="{1B7AA9CF-A66D-45B8-C6BA-49CBD8992BE9}"/>
              </a:ext>
            </a:extLst>
          </p:cNvPr>
          <p:cNvSpPr txBox="1"/>
          <p:nvPr/>
        </p:nvSpPr>
        <p:spPr>
          <a:xfrm>
            <a:off x="4693568" y="1776385"/>
            <a:ext cx="3884948" cy="369332"/>
          </a:xfrm>
          <a:prstGeom prst="rect">
            <a:avLst/>
          </a:prstGeom>
          <a:noFill/>
        </p:spPr>
        <p:txBody>
          <a:bodyPr wrap="square" rtlCol="0">
            <a:spAutoFit/>
          </a:bodyPr>
          <a:lstStyle/>
          <a:p>
            <a:r>
              <a:rPr lang="es-ES" b="1" dirty="0"/>
              <a:t>Enviar un mensaje concreto al back</a:t>
            </a:r>
          </a:p>
        </p:txBody>
      </p:sp>
      <p:sp>
        <p:nvSpPr>
          <p:cNvPr id="19" name="CuadroTexto 18">
            <a:extLst>
              <a:ext uri="{FF2B5EF4-FFF2-40B4-BE49-F238E27FC236}">
                <a16:creationId xmlns:a16="http://schemas.microsoft.com/office/drawing/2014/main" id="{7577D3DF-9A55-9B9C-D8C9-074A59CA6FDA}"/>
              </a:ext>
            </a:extLst>
          </p:cNvPr>
          <p:cNvSpPr txBox="1"/>
          <p:nvPr/>
        </p:nvSpPr>
        <p:spPr>
          <a:xfrm>
            <a:off x="4604583" y="3951007"/>
            <a:ext cx="5212432" cy="369332"/>
          </a:xfrm>
          <a:prstGeom prst="rect">
            <a:avLst/>
          </a:prstGeom>
          <a:noFill/>
        </p:spPr>
        <p:txBody>
          <a:bodyPr wrap="square" rtlCol="0">
            <a:spAutoFit/>
          </a:bodyPr>
          <a:lstStyle/>
          <a:p>
            <a:r>
              <a:rPr lang="es-ES" b="1" dirty="0"/>
              <a:t>Escuchar la respuesta del back sobre algún mensaje</a:t>
            </a:r>
          </a:p>
        </p:txBody>
      </p:sp>
    </p:spTree>
    <p:extLst>
      <p:ext uri="{BB962C8B-B14F-4D97-AF65-F5344CB8AC3E}">
        <p14:creationId xmlns:p14="http://schemas.microsoft.com/office/powerpoint/2010/main" val="4166651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01E7529-65A6-3962-453C-285C336AEED2}"/>
              </a:ext>
            </a:extLst>
          </p:cNvPr>
          <p:cNvSpPr>
            <a:spLocks noGrp="1"/>
          </p:cNvSpPr>
          <p:nvPr>
            <p:ph type="sldNum" sz="quarter" idx="12"/>
          </p:nvPr>
        </p:nvSpPr>
        <p:spPr/>
        <p:txBody>
          <a:bodyPr/>
          <a:lstStyle/>
          <a:p>
            <a:fld id="{9A396ACE-1A63-459D-82B4-27C23849521D}" type="slidenum">
              <a:rPr lang="es-ES" smtClean="0"/>
              <a:t>51</a:t>
            </a:fld>
            <a:endParaRPr lang="es-ES"/>
          </a:p>
        </p:txBody>
      </p:sp>
      <p:sp>
        <p:nvSpPr>
          <p:cNvPr id="5" name="CuadroTexto 4">
            <a:extLst>
              <a:ext uri="{FF2B5EF4-FFF2-40B4-BE49-F238E27FC236}">
                <a16:creationId xmlns:a16="http://schemas.microsoft.com/office/drawing/2014/main" id="{46B868FE-BAD7-92C9-1A3E-40294216788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D1867772-411D-4220-44C9-17CB315920C1}"/>
              </a:ext>
            </a:extLst>
          </p:cNvPr>
          <p:cNvPicPr>
            <a:picLocks noChangeAspect="1"/>
          </p:cNvPicPr>
          <p:nvPr/>
        </p:nvPicPr>
        <p:blipFill>
          <a:blip r:embed="rId3"/>
          <a:stretch>
            <a:fillRect/>
          </a:stretch>
        </p:blipFill>
        <p:spPr>
          <a:xfrm>
            <a:off x="306806" y="1937836"/>
            <a:ext cx="1955131" cy="2813342"/>
          </a:xfrm>
          <a:prstGeom prst="rect">
            <a:avLst/>
          </a:prstGeom>
        </p:spPr>
      </p:pic>
      <p:sp>
        <p:nvSpPr>
          <p:cNvPr id="8" name="Flecha: a la derecha 7">
            <a:extLst>
              <a:ext uri="{FF2B5EF4-FFF2-40B4-BE49-F238E27FC236}">
                <a16:creationId xmlns:a16="http://schemas.microsoft.com/office/drawing/2014/main" id="{ADA5D02E-CE19-F217-B499-A7C5B2BEF479}"/>
              </a:ext>
            </a:extLst>
          </p:cNvPr>
          <p:cNvSpPr/>
          <p:nvPr/>
        </p:nvSpPr>
        <p:spPr>
          <a:xfrm>
            <a:off x="2057400" y="2965633"/>
            <a:ext cx="464719" cy="58477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10" name="Imagen 9">
            <a:extLst>
              <a:ext uri="{FF2B5EF4-FFF2-40B4-BE49-F238E27FC236}">
                <a16:creationId xmlns:a16="http://schemas.microsoft.com/office/drawing/2014/main" id="{1BDDF8A4-6D6C-BA49-742E-CE71249E67F0}"/>
              </a:ext>
            </a:extLst>
          </p:cNvPr>
          <p:cNvPicPr>
            <a:picLocks noChangeAspect="1"/>
          </p:cNvPicPr>
          <p:nvPr/>
        </p:nvPicPr>
        <p:blipFill>
          <a:blip r:embed="rId4"/>
          <a:stretch>
            <a:fillRect/>
          </a:stretch>
        </p:blipFill>
        <p:spPr>
          <a:xfrm>
            <a:off x="2522119" y="1250908"/>
            <a:ext cx="7077075" cy="790575"/>
          </a:xfrm>
          <a:prstGeom prst="rect">
            <a:avLst/>
          </a:prstGeom>
        </p:spPr>
      </p:pic>
      <p:pic>
        <p:nvPicPr>
          <p:cNvPr id="12" name="Imagen 11">
            <a:extLst>
              <a:ext uri="{FF2B5EF4-FFF2-40B4-BE49-F238E27FC236}">
                <a16:creationId xmlns:a16="http://schemas.microsoft.com/office/drawing/2014/main" id="{B16B3BC8-2E62-C970-8880-EB7B2D749407}"/>
              </a:ext>
            </a:extLst>
          </p:cNvPr>
          <p:cNvPicPr>
            <a:picLocks noChangeAspect="1"/>
          </p:cNvPicPr>
          <p:nvPr/>
        </p:nvPicPr>
        <p:blipFill>
          <a:blip r:embed="rId5"/>
          <a:stretch>
            <a:fillRect/>
          </a:stretch>
        </p:blipFill>
        <p:spPr>
          <a:xfrm>
            <a:off x="2522118" y="2697640"/>
            <a:ext cx="5057775" cy="3524250"/>
          </a:xfrm>
          <a:prstGeom prst="rect">
            <a:avLst/>
          </a:prstGeom>
        </p:spPr>
      </p:pic>
      <p:sp>
        <p:nvSpPr>
          <p:cNvPr id="13" name="CuadroTexto 12">
            <a:extLst>
              <a:ext uri="{FF2B5EF4-FFF2-40B4-BE49-F238E27FC236}">
                <a16:creationId xmlns:a16="http://schemas.microsoft.com/office/drawing/2014/main" id="{B1907E68-09ED-DD00-82E1-61189574B17C}"/>
              </a:ext>
            </a:extLst>
          </p:cNvPr>
          <p:cNvSpPr txBox="1"/>
          <p:nvPr/>
        </p:nvSpPr>
        <p:spPr>
          <a:xfrm>
            <a:off x="2522119" y="896958"/>
            <a:ext cx="7077075" cy="338554"/>
          </a:xfrm>
          <a:prstGeom prst="rect">
            <a:avLst/>
          </a:prstGeom>
          <a:noFill/>
        </p:spPr>
        <p:txBody>
          <a:bodyPr wrap="square" rtlCol="0">
            <a:spAutoFit/>
          </a:bodyPr>
          <a:lstStyle/>
          <a:p>
            <a:r>
              <a:rPr lang="es-ES" sz="1600" b="1" dirty="0"/>
              <a:t>FRONT: Enviar al back los datos de qué puja se ha modificado </a:t>
            </a:r>
          </a:p>
        </p:txBody>
      </p:sp>
      <p:sp>
        <p:nvSpPr>
          <p:cNvPr id="16" name="CuadroTexto 15">
            <a:extLst>
              <a:ext uri="{FF2B5EF4-FFF2-40B4-BE49-F238E27FC236}">
                <a16:creationId xmlns:a16="http://schemas.microsoft.com/office/drawing/2014/main" id="{3D169C13-40BD-F6E3-5492-388BBE942843}"/>
              </a:ext>
            </a:extLst>
          </p:cNvPr>
          <p:cNvSpPr txBox="1"/>
          <p:nvPr/>
        </p:nvSpPr>
        <p:spPr>
          <a:xfrm>
            <a:off x="2522118" y="2112865"/>
            <a:ext cx="7077075" cy="584775"/>
          </a:xfrm>
          <a:prstGeom prst="rect">
            <a:avLst/>
          </a:prstGeom>
          <a:noFill/>
        </p:spPr>
        <p:txBody>
          <a:bodyPr wrap="square" rtlCol="0">
            <a:spAutoFit/>
          </a:bodyPr>
          <a:lstStyle/>
          <a:p>
            <a:r>
              <a:rPr lang="es-ES" sz="1600" b="1" dirty="0"/>
              <a:t>BACK: Filtramos qué evento ha entrado y a partir de ahí ejecutamos el método pertinente</a:t>
            </a:r>
          </a:p>
        </p:txBody>
      </p:sp>
    </p:spTree>
    <p:extLst>
      <p:ext uri="{BB962C8B-B14F-4D97-AF65-F5344CB8AC3E}">
        <p14:creationId xmlns:p14="http://schemas.microsoft.com/office/powerpoint/2010/main" val="279424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01E7529-65A6-3962-453C-285C336AEED2}"/>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5" name="CuadroTexto 4">
            <a:extLst>
              <a:ext uri="{FF2B5EF4-FFF2-40B4-BE49-F238E27FC236}">
                <a16:creationId xmlns:a16="http://schemas.microsoft.com/office/drawing/2014/main" id="{46B868FE-BAD7-92C9-1A3E-40294216788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Ejemplo</a:t>
            </a:r>
          </a:p>
        </p:txBody>
      </p:sp>
      <p:pic>
        <p:nvPicPr>
          <p:cNvPr id="7" name="Imagen 6">
            <a:extLst>
              <a:ext uri="{FF2B5EF4-FFF2-40B4-BE49-F238E27FC236}">
                <a16:creationId xmlns:a16="http://schemas.microsoft.com/office/drawing/2014/main" id="{D1867772-411D-4220-44C9-17CB315920C1}"/>
              </a:ext>
            </a:extLst>
          </p:cNvPr>
          <p:cNvPicPr>
            <a:picLocks noChangeAspect="1"/>
          </p:cNvPicPr>
          <p:nvPr/>
        </p:nvPicPr>
        <p:blipFill>
          <a:blip r:embed="rId3"/>
          <a:stretch>
            <a:fillRect/>
          </a:stretch>
        </p:blipFill>
        <p:spPr>
          <a:xfrm>
            <a:off x="306806" y="1937836"/>
            <a:ext cx="1955131" cy="2813342"/>
          </a:xfrm>
          <a:prstGeom prst="rect">
            <a:avLst/>
          </a:prstGeom>
        </p:spPr>
      </p:pic>
      <p:sp>
        <p:nvSpPr>
          <p:cNvPr id="8" name="Flecha: a la derecha 7">
            <a:extLst>
              <a:ext uri="{FF2B5EF4-FFF2-40B4-BE49-F238E27FC236}">
                <a16:creationId xmlns:a16="http://schemas.microsoft.com/office/drawing/2014/main" id="{ADA5D02E-CE19-F217-B499-A7C5B2BEF479}"/>
              </a:ext>
            </a:extLst>
          </p:cNvPr>
          <p:cNvSpPr/>
          <p:nvPr/>
        </p:nvSpPr>
        <p:spPr>
          <a:xfrm>
            <a:off x="2060812" y="2965633"/>
            <a:ext cx="461307" cy="584775"/>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pic>
        <p:nvPicPr>
          <p:cNvPr id="3" name="Imagen 2">
            <a:extLst>
              <a:ext uri="{FF2B5EF4-FFF2-40B4-BE49-F238E27FC236}">
                <a16:creationId xmlns:a16="http://schemas.microsoft.com/office/drawing/2014/main" id="{C3FD4787-A85F-1249-7FB0-FB17A674D00D}"/>
              </a:ext>
            </a:extLst>
          </p:cNvPr>
          <p:cNvPicPr>
            <a:picLocks noChangeAspect="1"/>
          </p:cNvPicPr>
          <p:nvPr/>
        </p:nvPicPr>
        <p:blipFill>
          <a:blip r:embed="rId4"/>
          <a:stretch>
            <a:fillRect/>
          </a:stretch>
        </p:blipFill>
        <p:spPr>
          <a:xfrm>
            <a:off x="2588794" y="2248445"/>
            <a:ext cx="7010400" cy="1933575"/>
          </a:xfrm>
          <a:prstGeom prst="rect">
            <a:avLst/>
          </a:prstGeom>
        </p:spPr>
      </p:pic>
      <p:pic>
        <p:nvPicPr>
          <p:cNvPr id="9" name="Imagen 8">
            <a:extLst>
              <a:ext uri="{FF2B5EF4-FFF2-40B4-BE49-F238E27FC236}">
                <a16:creationId xmlns:a16="http://schemas.microsoft.com/office/drawing/2014/main" id="{F24B0BC7-8FE7-13F3-1495-86C8957CCB7C}"/>
              </a:ext>
            </a:extLst>
          </p:cNvPr>
          <p:cNvPicPr>
            <a:picLocks noChangeAspect="1"/>
          </p:cNvPicPr>
          <p:nvPr/>
        </p:nvPicPr>
        <p:blipFill>
          <a:blip r:embed="rId5"/>
          <a:stretch>
            <a:fillRect/>
          </a:stretch>
        </p:blipFill>
        <p:spPr>
          <a:xfrm>
            <a:off x="2588794" y="4846883"/>
            <a:ext cx="3438525" cy="1143000"/>
          </a:xfrm>
          <a:prstGeom prst="rect">
            <a:avLst/>
          </a:prstGeom>
        </p:spPr>
      </p:pic>
      <p:sp>
        <p:nvSpPr>
          <p:cNvPr id="11" name="CuadroTexto 10">
            <a:extLst>
              <a:ext uri="{FF2B5EF4-FFF2-40B4-BE49-F238E27FC236}">
                <a16:creationId xmlns:a16="http://schemas.microsoft.com/office/drawing/2014/main" id="{24BAAC55-5075-BA36-BEB4-8D92C5EACC65}"/>
              </a:ext>
            </a:extLst>
          </p:cNvPr>
          <p:cNvSpPr txBox="1"/>
          <p:nvPr/>
        </p:nvSpPr>
        <p:spPr>
          <a:xfrm>
            <a:off x="2588794" y="1105471"/>
            <a:ext cx="7010400" cy="1077218"/>
          </a:xfrm>
          <a:prstGeom prst="rect">
            <a:avLst/>
          </a:prstGeom>
          <a:noFill/>
        </p:spPr>
        <p:txBody>
          <a:bodyPr wrap="square" rtlCol="0">
            <a:spAutoFit/>
          </a:bodyPr>
          <a:lstStyle/>
          <a:p>
            <a:pPr algn="just"/>
            <a:r>
              <a:rPr lang="es-ES" sz="1600" b="1" dirty="0"/>
              <a:t>BACK: desde el método de modificar la puja modificaremos nuestro fichero de datos que actúa como nuestra BD y con </a:t>
            </a:r>
            <a:r>
              <a:rPr lang="es-ES" sz="1600" b="1" dirty="0" err="1">
                <a:solidFill>
                  <a:srgbClr val="FF8209"/>
                </a:solidFill>
              </a:rPr>
              <a:t>webcoketServer.clients</a:t>
            </a:r>
            <a:r>
              <a:rPr lang="es-ES" sz="1600" b="1" dirty="0">
                <a:solidFill>
                  <a:srgbClr val="FF8209"/>
                </a:solidFill>
              </a:rPr>
              <a:t> </a:t>
            </a:r>
            <a:r>
              <a:rPr lang="es-ES" sz="1600" b="1" dirty="0"/>
              <a:t>notificaremos a todos los clientes que se han modificado los datos y estos deben actualizarse a nivel visual.</a:t>
            </a:r>
          </a:p>
        </p:txBody>
      </p:sp>
      <p:sp>
        <p:nvSpPr>
          <p:cNvPr id="13" name="CuadroTexto 12">
            <a:extLst>
              <a:ext uri="{FF2B5EF4-FFF2-40B4-BE49-F238E27FC236}">
                <a16:creationId xmlns:a16="http://schemas.microsoft.com/office/drawing/2014/main" id="{05E0F846-964B-479F-5FE0-46BA6A1C24BD}"/>
              </a:ext>
            </a:extLst>
          </p:cNvPr>
          <p:cNvSpPr txBox="1"/>
          <p:nvPr/>
        </p:nvSpPr>
        <p:spPr>
          <a:xfrm>
            <a:off x="2588794" y="4182020"/>
            <a:ext cx="7010400" cy="584775"/>
          </a:xfrm>
          <a:prstGeom prst="rect">
            <a:avLst/>
          </a:prstGeom>
          <a:noFill/>
        </p:spPr>
        <p:txBody>
          <a:bodyPr wrap="square" rtlCol="0">
            <a:spAutoFit/>
          </a:bodyPr>
          <a:lstStyle/>
          <a:p>
            <a:pPr algn="just"/>
            <a:endParaRPr lang="es-ES" sz="1600" b="1" dirty="0"/>
          </a:p>
          <a:p>
            <a:pPr algn="just"/>
            <a:r>
              <a:rPr lang="es-ES" sz="1600" b="1" dirty="0"/>
              <a:t>FRONT: Desde el front se recoge la nueva información y se actualiza</a:t>
            </a:r>
          </a:p>
        </p:txBody>
      </p:sp>
    </p:spTree>
    <p:extLst>
      <p:ext uri="{BB962C8B-B14F-4D97-AF65-F5344CB8AC3E}">
        <p14:creationId xmlns:p14="http://schemas.microsoft.com/office/powerpoint/2010/main" val="2962575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53</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499396"/>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Modelado de transmisión de mensajes en aplicaciones cliente/servidor</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4" y="2971996"/>
            <a:ext cx="8427135" cy="1015663"/>
          </a:xfrm>
          <a:prstGeom prst="rect">
            <a:avLst/>
          </a:prstGeom>
          <a:noFill/>
        </p:spPr>
        <p:txBody>
          <a:bodyPr wrap="square" rtlCol="0">
            <a:spAutoFit/>
          </a:bodyPr>
          <a:lstStyle/>
          <a:p>
            <a:pPr algn="ctr"/>
            <a:r>
              <a:rPr lang="en-US" sz="2000" b="1" dirty="0"/>
              <a:t>1. Broadcasting</a:t>
            </a:r>
          </a:p>
          <a:p>
            <a:pPr algn="ctr"/>
            <a:r>
              <a:rPr lang="en-US" sz="2000" b="1" dirty="0"/>
              <a:t>2. </a:t>
            </a:r>
            <a:r>
              <a:rPr lang="en-US" sz="2000" b="1" dirty="0" err="1"/>
              <a:t>Suscripción</a:t>
            </a:r>
            <a:r>
              <a:rPr lang="en-US" sz="2000" b="1" dirty="0"/>
              <a:t> a canales de </a:t>
            </a:r>
            <a:r>
              <a:rPr lang="en-US" sz="2000" b="1" dirty="0" err="1"/>
              <a:t>comunicación</a:t>
            </a:r>
            <a:endParaRPr lang="en-US" sz="2000" b="1" dirty="0"/>
          </a:p>
          <a:p>
            <a:pPr marL="285750" indent="-28575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1860833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A787F9A-7E60-C3CE-2B62-349776C2820D}"/>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Broadcasting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8" name="CuadroTexto 7">
            <a:extLst>
              <a:ext uri="{FF2B5EF4-FFF2-40B4-BE49-F238E27FC236}">
                <a16:creationId xmlns:a16="http://schemas.microsoft.com/office/drawing/2014/main" id="{403C64AF-A9B2-5E13-4E9B-4499B0FA5BDF}"/>
              </a:ext>
            </a:extLst>
          </p:cNvPr>
          <p:cNvSpPr txBox="1"/>
          <p:nvPr/>
        </p:nvSpPr>
        <p:spPr>
          <a:xfrm>
            <a:off x="188556" y="1007901"/>
            <a:ext cx="9392172" cy="923330"/>
          </a:xfrm>
          <a:prstGeom prst="rect">
            <a:avLst/>
          </a:prstGeom>
          <a:noFill/>
        </p:spPr>
        <p:txBody>
          <a:bodyPr wrap="square">
            <a:spAutoFit/>
          </a:bodyPr>
          <a:lstStyle/>
          <a:p>
            <a:r>
              <a:rPr lang="es-ES" dirty="0"/>
              <a:t>El </a:t>
            </a:r>
            <a:r>
              <a:rPr lang="es-ES" b="1" dirty="0" err="1">
                <a:solidFill>
                  <a:srgbClr val="FF8209"/>
                </a:solidFill>
              </a:rPr>
              <a:t>Broadcasting</a:t>
            </a:r>
            <a:r>
              <a:rPr lang="es-ES" dirty="0"/>
              <a:t>, o difusión, es un modelo de comunicación donde un mensaje se envía desde un origen a todos los destinatarios sin distinción. En el contexto cliente/servidor, el servidor emite un mensaje y todos los clientes conectados reciben la misma información simultáneamente.</a:t>
            </a:r>
          </a:p>
        </p:txBody>
      </p:sp>
      <p:sp>
        <p:nvSpPr>
          <p:cNvPr id="9" name="CuadroTexto 8">
            <a:extLst>
              <a:ext uri="{FF2B5EF4-FFF2-40B4-BE49-F238E27FC236}">
                <a16:creationId xmlns:a16="http://schemas.microsoft.com/office/drawing/2014/main" id="{279FC868-00D9-FA5A-3EF2-6FAC19855192}"/>
              </a:ext>
            </a:extLst>
          </p:cNvPr>
          <p:cNvSpPr txBox="1"/>
          <p:nvPr/>
        </p:nvSpPr>
        <p:spPr>
          <a:xfrm>
            <a:off x="188556" y="2087265"/>
            <a:ext cx="3346214" cy="369332"/>
          </a:xfrm>
          <a:prstGeom prst="rect">
            <a:avLst/>
          </a:prstGeom>
          <a:noFill/>
        </p:spPr>
        <p:txBody>
          <a:bodyPr wrap="square" rtlCol="0">
            <a:spAutoFit/>
          </a:bodyPr>
          <a:lstStyle/>
          <a:p>
            <a:r>
              <a:rPr lang="es-ES" b="1" dirty="0"/>
              <a:t>Implementación:</a:t>
            </a:r>
          </a:p>
        </p:txBody>
      </p:sp>
      <p:sp>
        <p:nvSpPr>
          <p:cNvPr id="13" name="CuadroTexto 12">
            <a:extLst>
              <a:ext uri="{FF2B5EF4-FFF2-40B4-BE49-F238E27FC236}">
                <a16:creationId xmlns:a16="http://schemas.microsoft.com/office/drawing/2014/main" id="{F45A7D26-1A93-29C5-BC48-531961E6BC09}"/>
              </a:ext>
            </a:extLst>
          </p:cNvPr>
          <p:cNvSpPr txBox="1"/>
          <p:nvPr/>
        </p:nvSpPr>
        <p:spPr>
          <a:xfrm>
            <a:off x="442296" y="2495710"/>
            <a:ext cx="8884692" cy="923330"/>
          </a:xfrm>
          <a:prstGeom prst="rect">
            <a:avLst/>
          </a:prstGeom>
          <a:noFill/>
        </p:spPr>
        <p:txBody>
          <a:bodyPr wrap="square">
            <a:spAutoFit/>
          </a:bodyPr>
          <a:lstStyle/>
          <a:p>
            <a:pPr marL="285750" indent="-285750">
              <a:buFont typeface="Arial" panose="020B0604020202020204" pitchFamily="34" charset="0"/>
              <a:buChar char="•"/>
            </a:pPr>
            <a:r>
              <a:rPr lang="es-ES" dirty="0"/>
              <a:t>El servidor actúa como el punto central de emisión.</a:t>
            </a:r>
          </a:p>
          <a:p>
            <a:pPr marL="285750" indent="-285750">
              <a:buFont typeface="Arial" panose="020B0604020202020204" pitchFamily="34" charset="0"/>
              <a:buChar char="•"/>
            </a:pPr>
            <a:r>
              <a:rPr lang="es-ES" dirty="0"/>
              <a:t>Los clientes se registran para recibir mensajes de transmisión.</a:t>
            </a:r>
          </a:p>
          <a:p>
            <a:pPr marL="285750" indent="-285750">
              <a:buFont typeface="Arial" panose="020B0604020202020204" pitchFamily="34" charset="0"/>
              <a:buChar char="•"/>
            </a:pPr>
            <a:r>
              <a:rPr lang="es-ES" dirty="0"/>
              <a:t>Cuando el servidor emite un mensaje, lo envía a todos los clientes conectados.</a:t>
            </a:r>
          </a:p>
        </p:txBody>
      </p:sp>
      <p:sp>
        <p:nvSpPr>
          <p:cNvPr id="14" name="Elipse 13">
            <a:extLst>
              <a:ext uri="{FF2B5EF4-FFF2-40B4-BE49-F238E27FC236}">
                <a16:creationId xmlns:a16="http://schemas.microsoft.com/office/drawing/2014/main" id="{0D7B8E16-A4F0-C2B9-8BD4-2397026CD978}"/>
              </a:ext>
            </a:extLst>
          </p:cNvPr>
          <p:cNvSpPr/>
          <p:nvPr/>
        </p:nvSpPr>
        <p:spPr>
          <a:xfrm>
            <a:off x="1094095" y="4304313"/>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98A157F2-BD12-DA7B-41FA-76CFE140D42D}"/>
              </a:ext>
            </a:extLst>
          </p:cNvPr>
          <p:cNvSpPr/>
          <p:nvPr/>
        </p:nvSpPr>
        <p:spPr>
          <a:xfrm>
            <a:off x="2800066" y="3485448"/>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69779D0B-16B0-0739-F345-7CDA9BE689AB}"/>
              </a:ext>
            </a:extLst>
          </p:cNvPr>
          <p:cNvSpPr/>
          <p:nvPr/>
        </p:nvSpPr>
        <p:spPr>
          <a:xfrm>
            <a:off x="5149755" y="3485448"/>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E37B1857-1AB5-7294-7B72-6C72F22AD7A6}"/>
              </a:ext>
            </a:extLst>
          </p:cNvPr>
          <p:cNvSpPr/>
          <p:nvPr/>
        </p:nvSpPr>
        <p:spPr>
          <a:xfrm>
            <a:off x="7253784" y="4408467"/>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021CD80B-AE8E-778D-BA6D-1AC092ADEF23}"/>
              </a:ext>
            </a:extLst>
          </p:cNvPr>
          <p:cNvSpPr/>
          <p:nvPr/>
        </p:nvSpPr>
        <p:spPr>
          <a:xfrm>
            <a:off x="2800066" y="5304189"/>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63AC6962-9F93-25EE-0A2E-1B6395D43CDF}"/>
              </a:ext>
            </a:extLst>
          </p:cNvPr>
          <p:cNvSpPr/>
          <p:nvPr/>
        </p:nvSpPr>
        <p:spPr>
          <a:xfrm>
            <a:off x="5149755" y="5304189"/>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FF97B462-D824-A271-7DCD-3171F6D94E7E}"/>
              </a:ext>
            </a:extLst>
          </p:cNvPr>
          <p:cNvSpPr/>
          <p:nvPr/>
        </p:nvSpPr>
        <p:spPr>
          <a:xfrm>
            <a:off x="3534770" y="4181484"/>
            <a:ext cx="1614985" cy="9998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t>Servidor</a:t>
            </a:r>
          </a:p>
        </p:txBody>
      </p:sp>
      <p:cxnSp>
        <p:nvCxnSpPr>
          <p:cNvPr id="22" name="Conector recto de flecha 21">
            <a:extLst>
              <a:ext uri="{FF2B5EF4-FFF2-40B4-BE49-F238E27FC236}">
                <a16:creationId xmlns:a16="http://schemas.microsoft.com/office/drawing/2014/main" id="{E4256F79-280F-85AF-47C8-98E0DA7AD5D3}"/>
              </a:ext>
            </a:extLst>
          </p:cNvPr>
          <p:cNvCxnSpPr>
            <a:stCxn id="20" idx="1"/>
            <a:endCxn id="15" idx="5"/>
          </p:cNvCxnSpPr>
          <p:nvPr/>
        </p:nvCxnSpPr>
        <p:spPr>
          <a:xfrm flipH="1" flipV="1">
            <a:off x="3289328" y="3951411"/>
            <a:ext cx="481951" cy="3765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Conector recto de flecha 22">
            <a:extLst>
              <a:ext uri="{FF2B5EF4-FFF2-40B4-BE49-F238E27FC236}">
                <a16:creationId xmlns:a16="http://schemas.microsoft.com/office/drawing/2014/main" id="{0D691B12-5398-B218-5045-D86114B275C9}"/>
              </a:ext>
            </a:extLst>
          </p:cNvPr>
          <p:cNvCxnSpPr>
            <a:cxnSpLocks/>
            <a:stCxn id="20" idx="2"/>
            <a:endCxn id="14" idx="6"/>
          </p:cNvCxnSpPr>
          <p:nvPr/>
        </p:nvCxnSpPr>
        <p:spPr>
          <a:xfrm flipH="1" flipV="1">
            <a:off x="1667301" y="4577268"/>
            <a:ext cx="1867469" cy="1041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Conector recto de flecha 25">
            <a:extLst>
              <a:ext uri="{FF2B5EF4-FFF2-40B4-BE49-F238E27FC236}">
                <a16:creationId xmlns:a16="http://schemas.microsoft.com/office/drawing/2014/main" id="{5EBFB029-0BD2-3B76-CEB8-B458DFE93A6B}"/>
              </a:ext>
            </a:extLst>
          </p:cNvPr>
          <p:cNvCxnSpPr>
            <a:cxnSpLocks/>
            <a:stCxn id="20" idx="3"/>
            <a:endCxn id="18" idx="7"/>
          </p:cNvCxnSpPr>
          <p:nvPr/>
        </p:nvCxnSpPr>
        <p:spPr>
          <a:xfrm flipH="1">
            <a:off x="3289328" y="5034932"/>
            <a:ext cx="481951" cy="3492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Conector recto de flecha 28">
            <a:extLst>
              <a:ext uri="{FF2B5EF4-FFF2-40B4-BE49-F238E27FC236}">
                <a16:creationId xmlns:a16="http://schemas.microsoft.com/office/drawing/2014/main" id="{6E605395-A5DC-7E74-7A2A-5414D2AD85AC}"/>
              </a:ext>
            </a:extLst>
          </p:cNvPr>
          <p:cNvCxnSpPr>
            <a:cxnSpLocks/>
            <a:endCxn id="19" idx="0"/>
          </p:cNvCxnSpPr>
          <p:nvPr/>
        </p:nvCxnSpPr>
        <p:spPr>
          <a:xfrm>
            <a:off x="4900466" y="5006758"/>
            <a:ext cx="535892" cy="2974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Conector recto de flecha 30">
            <a:extLst>
              <a:ext uri="{FF2B5EF4-FFF2-40B4-BE49-F238E27FC236}">
                <a16:creationId xmlns:a16="http://schemas.microsoft.com/office/drawing/2014/main" id="{B98A0196-E86A-1A4A-BE27-32439AD8C1E6}"/>
              </a:ext>
            </a:extLst>
          </p:cNvPr>
          <p:cNvCxnSpPr>
            <a:cxnSpLocks/>
            <a:endCxn id="17" idx="2"/>
          </p:cNvCxnSpPr>
          <p:nvPr/>
        </p:nvCxnSpPr>
        <p:spPr>
          <a:xfrm>
            <a:off x="5168412" y="4676633"/>
            <a:ext cx="2085372" cy="47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ector recto de flecha 32">
            <a:extLst>
              <a:ext uri="{FF2B5EF4-FFF2-40B4-BE49-F238E27FC236}">
                <a16:creationId xmlns:a16="http://schemas.microsoft.com/office/drawing/2014/main" id="{4D775787-8BFA-23BA-A7F7-AF71615182AB}"/>
              </a:ext>
            </a:extLst>
          </p:cNvPr>
          <p:cNvCxnSpPr>
            <a:cxnSpLocks/>
            <a:endCxn id="16" idx="3"/>
          </p:cNvCxnSpPr>
          <p:nvPr/>
        </p:nvCxnSpPr>
        <p:spPr>
          <a:xfrm flipV="1">
            <a:off x="4884642" y="3951411"/>
            <a:ext cx="349057" cy="3368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720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978EA46-EF29-9510-DA28-1575DDED8099}"/>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5" name="CuadroTexto 4">
            <a:extLst>
              <a:ext uri="{FF2B5EF4-FFF2-40B4-BE49-F238E27FC236}">
                <a16:creationId xmlns:a16="http://schemas.microsoft.com/office/drawing/2014/main" id="{0A7B9562-AB5A-82BF-BB7A-11A9B13A76B2}"/>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Broadcasting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Ventajas y desafíos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D86FEFE-D46B-AACC-DAC5-979F5ED4A56E}"/>
              </a:ext>
            </a:extLst>
          </p:cNvPr>
          <p:cNvSpPr txBox="1"/>
          <p:nvPr/>
        </p:nvSpPr>
        <p:spPr>
          <a:xfrm>
            <a:off x="188556" y="831671"/>
            <a:ext cx="3346214" cy="369332"/>
          </a:xfrm>
          <a:prstGeom prst="rect">
            <a:avLst/>
          </a:prstGeom>
          <a:noFill/>
        </p:spPr>
        <p:txBody>
          <a:bodyPr wrap="square" rtlCol="0">
            <a:spAutoFit/>
          </a:bodyPr>
          <a:lstStyle/>
          <a:p>
            <a:r>
              <a:rPr lang="es-ES" b="1" dirty="0"/>
              <a:t>Ventajas:</a:t>
            </a:r>
          </a:p>
        </p:txBody>
      </p:sp>
      <p:sp>
        <p:nvSpPr>
          <p:cNvPr id="10" name="CuadroTexto 9">
            <a:extLst>
              <a:ext uri="{FF2B5EF4-FFF2-40B4-BE49-F238E27FC236}">
                <a16:creationId xmlns:a16="http://schemas.microsoft.com/office/drawing/2014/main" id="{14EAE29C-2F04-2828-721D-13930C063354}"/>
              </a:ext>
            </a:extLst>
          </p:cNvPr>
          <p:cNvSpPr txBox="1"/>
          <p:nvPr/>
        </p:nvSpPr>
        <p:spPr>
          <a:xfrm>
            <a:off x="416798" y="1201003"/>
            <a:ext cx="7921983" cy="646331"/>
          </a:xfrm>
          <a:prstGeom prst="rect">
            <a:avLst/>
          </a:prstGeom>
          <a:noFill/>
        </p:spPr>
        <p:txBody>
          <a:bodyPr wrap="square">
            <a:spAutoFit/>
          </a:bodyPr>
          <a:lstStyle/>
          <a:p>
            <a:pPr marL="285750" indent="-285750">
              <a:buFont typeface="Arial" panose="020B0604020202020204" pitchFamily="34" charset="0"/>
              <a:buChar char="•"/>
            </a:pPr>
            <a:r>
              <a:rPr lang="es-ES" dirty="0"/>
              <a:t>Eficiencia en la difusión de información a múltiples destinatarios.</a:t>
            </a:r>
          </a:p>
          <a:p>
            <a:pPr marL="285750" indent="-285750">
              <a:buFont typeface="Arial" panose="020B0604020202020204" pitchFamily="34" charset="0"/>
              <a:buChar char="•"/>
            </a:pPr>
            <a:r>
              <a:rPr lang="es-ES" dirty="0"/>
              <a:t>Simplicidad en la implementación.</a:t>
            </a:r>
          </a:p>
        </p:txBody>
      </p:sp>
      <p:sp>
        <p:nvSpPr>
          <p:cNvPr id="11" name="CuadroTexto 10">
            <a:extLst>
              <a:ext uri="{FF2B5EF4-FFF2-40B4-BE49-F238E27FC236}">
                <a16:creationId xmlns:a16="http://schemas.microsoft.com/office/drawing/2014/main" id="{4CABD218-CF52-ECF6-4704-9ACCF4C59230}"/>
              </a:ext>
            </a:extLst>
          </p:cNvPr>
          <p:cNvSpPr txBox="1"/>
          <p:nvPr/>
        </p:nvSpPr>
        <p:spPr>
          <a:xfrm>
            <a:off x="188556" y="2260232"/>
            <a:ext cx="3346214" cy="369332"/>
          </a:xfrm>
          <a:prstGeom prst="rect">
            <a:avLst/>
          </a:prstGeom>
          <a:noFill/>
        </p:spPr>
        <p:txBody>
          <a:bodyPr wrap="square" rtlCol="0">
            <a:spAutoFit/>
          </a:bodyPr>
          <a:lstStyle/>
          <a:p>
            <a:r>
              <a:rPr lang="es-ES" b="1" dirty="0"/>
              <a:t>Desafíos:</a:t>
            </a:r>
          </a:p>
        </p:txBody>
      </p:sp>
      <p:sp>
        <p:nvSpPr>
          <p:cNvPr id="15" name="CuadroTexto 14">
            <a:extLst>
              <a:ext uri="{FF2B5EF4-FFF2-40B4-BE49-F238E27FC236}">
                <a16:creationId xmlns:a16="http://schemas.microsoft.com/office/drawing/2014/main" id="{686350D6-F57A-5165-CBA5-DF866F7D20E4}"/>
              </a:ext>
            </a:extLst>
          </p:cNvPr>
          <p:cNvSpPr txBox="1"/>
          <p:nvPr/>
        </p:nvSpPr>
        <p:spPr>
          <a:xfrm>
            <a:off x="416798" y="2724110"/>
            <a:ext cx="8386008" cy="646331"/>
          </a:xfrm>
          <a:prstGeom prst="rect">
            <a:avLst/>
          </a:prstGeom>
          <a:noFill/>
        </p:spPr>
        <p:txBody>
          <a:bodyPr wrap="square">
            <a:spAutoFit/>
          </a:bodyPr>
          <a:lstStyle/>
          <a:p>
            <a:pPr marL="285750" indent="-285750">
              <a:buFont typeface="Arial" panose="020B0604020202020204" pitchFamily="34" charset="0"/>
              <a:buChar char="•"/>
            </a:pPr>
            <a:r>
              <a:rPr lang="es-ES" dirty="0"/>
              <a:t>Mayor consumo de ancho de banda en redes grandes.</a:t>
            </a:r>
          </a:p>
          <a:p>
            <a:pPr marL="285750" indent="-285750">
              <a:buFont typeface="Arial" panose="020B0604020202020204" pitchFamily="34" charset="0"/>
              <a:buChar char="•"/>
            </a:pPr>
            <a:r>
              <a:rPr lang="es-ES" dirty="0"/>
              <a:t>Menos control sobre quién recibe la información.</a:t>
            </a:r>
          </a:p>
        </p:txBody>
      </p:sp>
      <p:pic>
        <p:nvPicPr>
          <p:cNvPr id="13314" name="Picture 2" descr="La gente sostiene el concepto de desafío de rompecabezas con piezas de  rompecabezas de colores | Vector Premium">
            <a:extLst>
              <a:ext uri="{FF2B5EF4-FFF2-40B4-BE49-F238E27FC236}">
                <a16:creationId xmlns:a16="http://schemas.microsoft.com/office/drawing/2014/main" id="{9343C2CF-D0EE-CD7A-6256-E586BEB28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309841"/>
            <a:ext cx="4577856" cy="285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261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1EA95E-4A87-F976-6155-2EEC8F737E27}"/>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5" name="CuadroTexto 4">
            <a:extLst>
              <a:ext uri="{FF2B5EF4-FFF2-40B4-BE49-F238E27FC236}">
                <a16:creationId xmlns:a16="http://schemas.microsoft.com/office/drawing/2014/main" id="{E6BB6136-71AC-7E19-6267-9354C208F2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Suscripción a canales de comunicación: </a:t>
            </a:r>
            <a:r>
              <a:rPr lang="es-ES" sz="2400" b="1" dirty="0" err="1">
                <a:ln w="22225">
                  <a:solidFill>
                    <a:schemeClr val="accent2"/>
                  </a:solidFill>
                  <a:prstDash val="solid"/>
                </a:ln>
                <a:solidFill>
                  <a:schemeClr val="accent2">
                    <a:lumMod val="40000"/>
                    <a:lumOff val="60000"/>
                  </a:schemeClr>
                </a:solidFill>
                <a:latin typeface="+mj-lt"/>
              </a:rPr>
              <a:t>Definción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3F3B9CBA-3A35-6E1B-CD06-F3056682CF38}"/>
              </a:ext>
            </a:extLst>
          </p:cNvPr>
          <p:cNvSpPr txBox="1"/>
          <p:nvPr/>
        </p:nvSpPr>
        <p:spPr>
          <a:xfrm>
            <a:off x="188556" y="1065621"/>
            <a:ext cx="9433116" cy="1200329"/>
          </a:xfrm>
          <a:prstGeom prst="rect">
            <a:avLst/>
          </a:prstGeom>
          <a:noFill/>
        </p:spPr>
        <p:txBody>
          <a:bodyPr wrap="square">
            <a:spAutoFit/>
          </a:bodyPr>
          <a:lstStyle/>
          <a:p>
            <a:r>
              <a:rPr lang="es-ES" b="1" i="0" dirty="0">
                <a:solidFill>
                  <a:srgbClr val="FF8209"/>
                </a:solidFill>
                <a:effectLst/>
              </a:rPr>
              <a:t>La Suscripción a canales de comunicación </a:t>
            </a:r>
            <a:r>
              <a:rPr lang="es-ES" b="0" i="0" dirty="0">
                <a:effectLst/>
              </a:rPr>
              <a:t>implica que los clientes expresan su interés en recibir mensajes específicos. Cada cliente puede suscribirse a uno o varios canales, y solo recibe mensajes relacionados con esos canales. Este modelo es útil cuando se requiere una transmisión selectiva de información.</a:t>
            </a:r>
            <a:endParaRPr lang="es-ES" dirty="0"/>
          </a:p>
        </p:txBody>
      </p:sp>
      <p:sp>
        <p:nvSpPr>
          <p:cNvPr id="8" name="CuadroTexto 7">
            <a:extLst>
              <a:ext uri="{FF2B5EF4-FFF2-40B4-BE49-F238E27FC236}">
                <a16:creationId xmlns:a16="http://schemas.microsoft.com/office/drawing/2014/main" id="{A3E5C438-44D2-4AE7-AF9C-BF65B4A387C7}"/>
              </a:ext>
            </a:extLst>
          </p:cNvPr>
          <p:cNvSpPr txBox="1"/>
          <p:nvPr/>
        </p:nvSpPr>
        <p:spPr>
          <a:xfrm>
            <a:off x="188556" y="2330071"/>
            <a:ext cx="3346214" cy="369332"/>
          </a:xfrm>
          <a:prstGeom prst="rect">
            <a:avLst/>
          </a:prstGeom>
          <a:noFill/>
        </p:spPr>
        <p:txBody>
          <a:bodyPr wrap="square" rtlCol="0">
            <a:spAutoFit/>
          </a:bodyPr>
          <a:lstStyle/>
          <a:p>
            <a:r>
              <a:rPr lang="es-ES" b="1" dirty="0"/>
              <a:t>Implementación:</a:t>
            </a:r>
          </a:p>
        </p:txBody>
      </p:sp>
      <p:sp>
        <p:nvSpPr>
          <p:cNvPr id="12" name="CuadroTexto 11">
            <a:extLst>
              <a:ext uri="{FF2B5EF4-FFF2-40B4-BE49-F238E27FC236}">
                <a16:creationId xmlns:a16="http://schemas.microsoft.com/office/drawing/2014/main" id="{C67DD01D-A48C-1A17-036B-842344266624}"/>
              </a:ext>
            </a:extLst>
          </p:cNvPr>
          <p:cNvSpPr txBox="1"/>
          <p:nvPr/>
        </p:nvSpPr>
        <p:spPr>
          <a:xfrm>
            <a:off x="423080" y="2699403"/>
            <a:ext cx="9198591" cy="923330"/>
          </a:xfrm>
          <a:prstGeom prst="rect">
            <a:avLst/>
          </a:prstGeom>
          <a:noFill/>
        </p:spPr>
        <p:txBody>
          <a:bodyPr wrap="square">
            <a:spAutoFit/>
          </a:bodyPr>
          <a:lstStyle/>
          <a:p>
            <a:pPr marL="285750" indent="-285750">
              <a:buFont typeface="Arial" panose="020B0604020202020204" pitchFamily="34" charset="0"/>
              <a:buChar char="•"/>
            </a:pPr>
            <a:r>
              <a:rPr lang="es-ES" dirty="0"/>
              <a:t>El servidor proporciona canales temáticos o categorías.</a:t>
            </a:r>
          </a:p>
          <a:p>
            <a:pPr marL="285750" indent="-285750">
              <a:buFont typeface="Arial" panose="020B0604020202020204" pitchFamily="34" charset="0"/>
              <a:buChar char="•"/>
            </a:pPr>
            <a:r>
              <a:rPr lang="es-ES" dirty="0"/>
              <a:t>Los clientes se suscriben a canales de su interés.</a:t>
            </a:r>
          </a:p>
          <a:p>
            <a:pPr marL="285750" indent="-285750">
              <a:buFont typeface="Arial" panose="020B0604020202020204" pitchFamily="34" charset="0"/>
              <a:buChar char="•"/>
            </a:pPr>
            <a:r>
              <a:rPr lang="es-ES" dirty="0"/>
              <a:t>Cuando el servidor emite un mensaje, solo los clientes suscritos al canal lo reciben.</a:t>
            </a:r>
          </a:p>
        </p:txBody>
      </p:sp>
      <p:sp>
        <p:nvSpPr>
          <p:cNvPr id="52" name="Elipse 51">
            <a:extLst>
              <a:ext uri="{FF2B5EF4-FFF2-40B4-BE49-F238E27FC236}">
                <a16:creationId xmlns:a16="http://schemas.microsoft.com/office/drawing/2014/main" id="{3BD37B9E-92D2-B167-58C9-3BEDE2017F5E}"/>
              </a:ext>
            </a:extLst>
          </p:cNvPr>
          <p:cNvSpPr/>
          <p:nvPr/>
        </p:nvSpPr>
        <p:spPr>
          <a:xfrm>
            <a:off x="1860593" y="4676296"/>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3" name="Elipse 52">
            <a:extLst>
              <a:ext uri="{FF2B5EF4-FFF2-40B4-BE49-F238E27FC236}">
                <a16:creationId xmlns:a16="http://schemas.microsoft.com/office/drawing/2014/main" id="{0F144961-0D05-245D-5696-432E38B92B32}"/>
              </a:ext>
            </a:extLst>
          </p:cNvPr>
          <p:cNvSpPr/>
          <p:nvPr/>
        </p:nvSpPr>
        <p:spPr>
          <a:xfrm>
            <a:off x="3566564" y="3857431"/>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4" name="Elipse 53">
            <a:extLst>
              <a:ext uri="{FF2B5EF4-FFF2-40B4-BE49-F238E27FC236}">
                <a16:creationId xmlns:a16="http://schemas.microsoft.com/office/drawing/2014/main" id="{99DE20BF-CD3A-88FA-99E7-D05D4C0151A2}"/>
              </a:ext>
            </a:extLst>
          </p:cNvPr>
          <p:cNvSpPr/>
          <p:nvPr/>
        </p:nvSpPr>
        <p:spPr>
          <a:xfrm>
            <a:off x="5916253" y="3857431"/>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5" name="Elipse 54">
            <a:extLst>
              <a:ext uri="{FF2B5EF4-FFF2-40B4-BE49-F238E27FC236}">
                <a16:creationId xmlns:a16="http://schemas.microsoft.com/office/drawing/2014/main" id="{3F67F87D-9694-1EB8-7479-4792DD633152}"/>
              </a:ext>
            </a:extLst>
          </p:cNvPr>
          <p:cNvSpPr/>
          <p:nvPr/>
        </p:nvSpPr>
        <p:spPr>
          <a:xfrm>
            <a:off x="8020282" y="4780450"/>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6" name="Elipse 55">
            <a:extLst>
              <a:ext uri="{FF2B5EF4-FFF2-40B4-BE49-F238E27FC236}">
                <a16:creationId xmlns:a16="http://schemas.microsoft.com/office/drawing/2014/main" id="{EF0380D0-7CE2-C4B6-1794-829B2501CD15}"/>
              </a:ext>
            </a:extLst>
          </p:cNvPr>
          <p:cNvSpPr/>
          <p:nvPr/>
        </p:nvSpPr>
        <p:spPr>
          <a:xfrm>
            <a:off x="3566564" y="5676172"/>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7" name="Elipse 56">
            <a:extLst>
              <a:ext uri="{FF2B5EF4-FFF2-40B4-BE49-F238E27FC236}">
                <a16:creationId xmlns:a16="http://schemas.microsoft.com/office/drawing/2014/main" id="{D2BCABE9-3526-54DF-F130-E8F0AF3B9CF7}"/>
              </a:ext>
            </a:extLst>
          </p:cNvPr>
          <p:cNvSpPr/>
          <p:nvPr/>
        </p:nvSpPr>
        <p:spPr>
          <a:xfrm>
            <a:off x="5916253" y="5676172"/>
            <a:ext cx="573206" cy="5459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8" name="Elipse 57">
            <a:extLst>
              <a:ext uri="{FF2B5EF4-FFF2-40B4-BE49-F238E27FC236}">
                <a16:creationId xmlns:a16="http://schemas.microsoft.com/office/drawing/2014/main" id="{8E60B06C-86A6-EF40-0C47-8AA6B944AE00}"/>
              </a:ext>
            </a:extLst>
          </p:cNvPr>
          <p:cNvSpPr/>
          <p:nvPr/>
        </p:nvSpPr>
        <p:spPr>
          <a:xfrm>
            <a:off x="4301268" y="4553467"/>
            <a:ext cx="1614985" cy="9998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t>Servidor</a:t>
            </a:r>
          </a:p>
        </p:txBody>
      </p:sp>
      <p:cxnSp>
        <p:nvCxnSpPr>
          <p:cNvPr id="59" name="Conector recto de flecha 58">
            <a:extLst>
              <a:ext uri="{FF2B5EF4-FFF2-40B4-BE49-F238E27FC236}">
                <a16:creationId xmlns:a16="http://schemas.microsoft.com/office/drawing/2014/main" id="{FB096B75-C484-1713-8132-250B0536EC97}"/>
              </a:ext>
            </a:extLst>
          </p:cNvPr>
          <p:cNvCxnSpPr>
            <a:stCxn id="58" idx="1"/>
            <a:endCxn id="53" idx="5"/>
          </p:cNvCxnSpPr>
          <p:nvPr/>
        </p:nvCxnSpPr>
        <p:spPr>
          <a:xfrm flipH="1" flipV="1">
            <a:off x="4055826" y="4323394"/>
            <a:ext cx="481951" cy="3765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Conector recto de flecha 59">
            <a:extLst>
              <a:ext uri="{FF2B5EF4-FFF2-40B4-BE49-F238E27FC236}">
                <a16:creationId xmlns:a16="http://schemas.microsoft.com/office/drawing/2014/main" id="{38AD2E7B-BE37-2EA5-966F-AE3DC98E6D93}"/>
              </a:ext>
            </a:extLst>
          </p:cNvPr>
          <p:cNvCxnSpPr>
            <a:cxnSpLocks/>
            <a:stCxn id="58" idx="2"/>
            <a:endCxn id="52" idx="6"/>
          </p:cNvCxnSpPr>
          <p:nvPr/>
        </p:nvCxnSpPr>
        <p:spPr>
          <a:xfrm flipH="1" flipV="1">
            <a:off x="2433799" y="4949251"/>
            <a:ext cx="1867469" cy="1041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Conector recto de flecha 60">
            <a:extLst>
              <a:ext uri="{FF2B5EF4-FFF2-40B4-BE49-F238E27FC236}">
                <a16:creationId xmlns:a16="http://schemas.microsoft.com/office/drawing/2014/main" id="{3B7B2332-347C-1393-638B-D72451759559}"/>
              </a:ext>
            </a:extLst>
          </p:cNvPr>
          <p:cNvCxnSpPr>
            <a:cxnSpLocks/>
            <a:stCxn id="58" idx="3"/>
            <a:endCxn id="56" idx="7"/>
          </p:cNvCxnSpPr>
          <p:nvPr/>
        </p:nvCxnSpPr>
        <p:spPr>
          <a:xfrm flipH="1">
            <a:off x="4055826" y="5406915"/>
            <a:ext cx="481951" cy="3492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Conector recto de flecha 61">
            <a:extLst>
              <a:ext uri="{FF2B5EF4-FFF2-40B4-BE49-F238E27FC236}">
                <a16:creationId xmlns:a16="http://schemas.microsoft.com/office/drawing/2014/main" id="{B352BBF2-BE44-F4E5-9ACD-A8316B8E5A1D}"/>
              </a:ext>
            </a:extLst>
          </p:cNvPr>
          <p:cNvCxnSpPr>
            <a:cxnSpLocks/>
            <a:endCxn id="57" idx="0"/>
          </p:cNvCxnSpPr>
          <p:nvPr/>
        </p:nvCxnSpPr>
        <p:spPr>
          <a:xfrm>
            <a:off x="5666964" y="5378741"/>
            <a:ext cx="535892" cy="2974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Conector recto de flecha 62">
            <a:extLst>
              <a:ext uri="{FF2B5EF4-FFF2-40B4-BE49-F238E27FC236}">
                <a16:creationId xmlns:a16="http://schemas.microsoft.com/office/drawing/2014/main" id="{5B6E2EF1-64D6-45C8-24C7-F924534251E2}"/>
              </a:ext>
            </a:extLst>
          </p:cNvPr>
          <p:cNvCxnSpPr>
            <a:cxnSpLocks/>
            <a:endCxn id="55" idx="2"/>
          </p:cNvCxnSpPr>
          <p:nvPr/>
        </p:nvCxnSpPr>
        <p:spPr>
          <a:xfrm>
            <a:off x="5934910" y="5048616"/>
            <a:ext cx="2085372" cy="47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Conector recto de flecha 63">
            <a:extLst>
              <a:ext uri="{FF2B5EF4-FFF2-40B4-BE49-F238E27FC236}">
                <a16:creationId xmlns:a16="http://schemas.microsoft.com/office/drawing/2014/main" id="{8EE0A644-7197-E1CC-0753-9CB8B6710BDD}"/>
              </a:ext>
            </a:extLst>
          </p:cNvPr>
          <p:cNvCxnSpPr>
            <a:cxnSpLocks/>
            <a:endCxn id="54" idx="3"/>
          </p:cNvCxnSpPr>
          <p:nvPr/>
        </p:nvCxnSpPr>
        <p:spPr>
          <a:xfrm flipV="1">
            <a:off x="5651140" y="4323394"/>
            <a:ext cx="349057" cy="3368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5" name="Rectángulo 64">
            <a:extLst>
              <a:ext uri="{FF2B5EF4-FFF2-40B4-BE49-F238E27FC236}">
                <a16:creationId xmlns:a16="http://schemas.microsoft.com/office/drawing/2014/main" id="{27346650-526C-A616-48E4-C0334833B8CE}"/>
              </a:ext>
            </a:extLst>
          </p:cNvPr>
          <p:cNvSpPr/>
          <p:nvPr/>
        </p:nvSpPr>
        <p:spPr>
          <a:xfrm>
            <a:off x="5435950" y="3720715"/>
            <a:ext cx="3395238" cy="1686200"/>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Rectángulo 65">
            <a:extLst>
              <a:ext uri="{FF2B5EF4-FFF2-40B4-BE49-F238E27FC236}">
                <a16:creationId xmlns:a16="http://schemas.microsoft.com/office/drawing/2014/main" id="{ADA56922-C561-2DA9-3BFB-19C35A7E64E3}"/>
              </a:ext>
            </a:extLst>
          </p:cNvPr>
          <p:cNvSpPr/>
          <p:nvPr/>
        </p:nvSpPr>
        <p:spPr>
          <a:xfrm>
            <a:off x="3367533" y="5619490"/>
            <a:ext cx="3395238" cy="678932"/>
          </a:xfrm>
          <a:prstGeom prst="rect">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56C9E9C2-A980-908E-BE1B-4455CA8FDAB0}"/>
              </a:ext>
            </a:extLst>
          </p:cNvPr>
          <p:cNvSpPr/>
          <p:nvPr/>
        </p:nvSpPr>
        <p:spPr>
          <a:xfrm>
            <a:off x="1142539" y="3683934"/>
            <a:ext cx="3395238" cy="1686200"/>
          </a:xfrm>
          <a:prstGeom prst="rect">
            <a:avLst/>
          </a:prstGeom>
          <a:noFill/>
          <a:ln w="28575">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CuadroTexto 67">
            <a:extLst>
              <a:ext uri="{FF2B5EF4-FFF2-40B4-BE49-F238E27FC236}">
                <a16:creationId xmlns:a16="http://schemas.microsoft.com/office/drawing/2014/main" id="{71AF1A58-677D-96DF-CD15-8C28DB6378E1}"/>
              </a:ext>
            </a:extLst>
          </p:cNvPr>
          <p:cNvSpPr txBox="1"/>
          <p:nvPr/>
        </p:nvSpPr>
        <p:spPr>
          <a:xfrm>
            <a:off x="1224835" y="3702900"/>
            <a:ext cx="317716" cy="369332"/>
          </a:xfrm>
          <a:prstGeom prst="rect">
            <a:avLst/>
          </a:prstGeom>
          <a:noFill/>
        </p:spPr>
        <p:txBody>
          <a:bodyPr wrap="none" rtlCol="0">
            <a:spAutoFit/>
          </a:bodyPr>
          <a:lstStyle/>
          <a:p>
            <a:r>
              <a:rPr lang="es-ES" dirty="0">
                <a:solidFill>
                  <a:srgbClr val="7030A0"/>
                </a:solidFill>
              </a:rPr>
              <a:t>A</a:t>
            </a:r>
          </a:p>
        </p:txBody>
      </p:sp>
      <p:sp>
        <p:nvSpPr>
          <p:cNvPr id="69" name="CuadroTexto 68">
            <a:extLst>
              <a:ext uri="{FF2B5EF4-FFF2-40B4-BE49-F238E27FC236}">
                <a16:creationId xmlns:a16="http://schemas.microsoft.com/office/drawing/2014/main" id="{18C7C40B-E423-7CA2-0977-78A90CA1B9B6}"/>
              </a:ext>
            </a:extLst>
          </p:cNvPr>
          <p:cNvSpPr txBox="1"/>
          <p:nvPr/>
        </p:nvSpPr>
        <p:spPr>
          <a:xfrm>
            <a:off x="5435950" y="3702900"/>
            <a:ext cx="309700" cy="369332"/>
          </a:xfrm>
          <a:prstGeom prst="rect">
            <a:avLst/>
          </a:prstGeom>
          <a:noFill/>
        </p:spPr>
        <p:txBody>
          <a:bodyPr wrap="none" rtlCol="0">
            <a:spAutoFit/>
          </a:bodyPr>
          <a:lstStyle/>
          <a:p>
            <a:r>
              <a:rPr lang="es-ES" dirty="0">
                <a:solidFill>
                  <a:srgbClr val="00B050"/>
                </a:solidFill>
              </a:rPr>
              <a:t>B</a:t>
            </a:r>
          </a:p>
        </p:txBody>
      </p:sp>
      <p:sp>
        <p:nvSpPr>
          <p:cNvPr id="70" name="CuadroTexto 69">
            <a:extLst>
              <a:ext uri="{FF2B5EF4-FFF2-40B4-BE49-F238E27FC236}">
                <a16:creationId xmlns:a16="http://schemas.microsoft.com/office/drawing/2014/main" id="{6FE42912-7EB4-6DF2-C1F1-C6598D52E2A7}"/>
              </a:ext>
            </a:extLst>
          </p:cNvPr>
          <p:cNvSpPr txBox="1"/>
          <p:nvPr/>
        </p:nvSpPr>
        <p:spPr>
          <a:xfrm>
            <a:off x="4953000" y="5598750"/>
            <a:ext cx="308098" cy="369332"/>
          </a:xfrm>
          <a:prstGeom prst="rect">
            <a:avLst/>
          </a:prstGeom>
          <a:noFill/>
        </p:spPr>
        <p:txBody>
          <a:bodyPr wrap="none" rtlCol="0">
            <a:spAutoFit/>
          </a:bodyPr>
          <a:lstStyle/>
          <a:p>
            <a:r>
              <a:rPr lang="es-ES" dirty="0">
                <a:solidFill>
                  <a:schemeClr val="accent1"/>
                </a:solidFill>
              </a:rPr>
              <a:t>C</a:t>
            </a:r>
          </a:p>
        </p:txBody>
      </p:sp>
    </p:spTree>
    <p:extLst>
      <p:ext uri="{BB962C8B-B14F-4D97-AF65-F5344CB8AC3E}">
        <p14:creationId xmlns:p14="http://schemas.microsoft.com/office/powerpoint/2010/main" val="1801509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98F843-0A06-D61F-A618-CAF7216AA2B3}"/>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5" name="CuadroTexto 4">
            <a:extLst>
              <a:ext uri="{FF2B5EF4-FFF2-40B4-BE49-F238E27FC236}">
                <a16:creationId xmlns:a16="http://schemas.microsoft.com/office/drawing/2014/main" id="{C56CBBB6-083C-E4B2-164E-FC245B834410}"/>
              </a:ext>
            </a:extLst>
          </p:cNvPr>
          <p:cNvSpPr txBox="1"/>
          <p:nvPr/>
        </p:nvSpPr>
        <p:spPr>
          <a:xfrm>
            <a:off x="188556" y="136523"/>
            <a:ext cx="7921982" cy="954107"/>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Suscripción a canales de comunicación: </a:t>
            </a:r>
            <a:r>
              <a:rPr lang="es-ES" sz="2400" b="1" dirty="0">
                <a:ln w="22225">
                  <a:solidFill>
                    <a:schemeClr val="accent2"/>
                  </a:solidFill>
                  <a:prstDash val="solid"/>
                </a:ln>
                <a:solidFill>
                  <a:schemeClr val="accent2">
                    <a:lumMod val="40000"/>
                    <a:lumOff val="60000"/>
                  </a:schemeClr>
                </a:solidFill>
                <a:latin typeface="+mj-lt"/>
              </a:rPr>
              <a:t>Ventajas y desafíos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E61074A5-78DA-A917-F559-C750B3426548}"/>
              </a:ext>
            </a:extLst>
          </p:cNvPr>
          <p:cNvSpPr txBox="1"/>
          <p:nvPr/>
        </p:nvSpPr>
        <p:spPr>
          <a:xfrm>
            <a:off x="188556" y="1651728"/>
            <a:ext cx="9187456" cy="646331"/>
          </a:xfrm>
          <a:prstGeom prst="rect">
            <a:avLst/>
          </a:prstGeom>
          <a:noFill/>
        </p:spPr>
        <p:txBody>
          <a:bodyPr wrap="square">
            <a:spAutoFit/>
          </a:bodyPr>
          <a:lstStyle/>
          <a:p>
            <a:pPr marL="285750" indent="-285750">
              <a:buFont typeface="Arial" panose="020B0604020202020204" pitchFamily="34" charset="0"/>
              <a:buChar char="•"/>
            </a:pPr>
            <a:r>
              <a:rPr lang="es-ES" dirty="0"/>
              <a:t>Mayor control sobre quién recibe qué información.</a:t>
            </a:r>
          </a:p>
          <a:p>
            <a:pPr marL="285750" indent="-285750">
              <a:buFont typeface="Arial" panose="020B0604020202020204" pitchFamily="34" charset="0"/>
              <a:buChar char="•"/>
            </a:pPr>
            <a:r>
              <a:rPr lang="es-ES" dirty="0"/>
              <a:t>Menor consumo de ancho de banda al enviar mensajes solo a destinatarios interesados.</a:t>
            </a:r>
          </a:p>
        </p:txBody>
      </p:sp>
      <p:sp>
        <p:nvSpPr>
          <p:cNvPr id="10" name="CuadroTexto 9">
            <a:extLst>
              <a:ext uri="{FF2B5EF4-FFF2-40B4-BE49-F238E27FC236}">
                <a16:creationId xmlns:a16="http://schemas.microsoft.com/office/drawing/2014/main" id="{19BF3151-0E45-2CAE-9EF9-D1197B5A0E07}"/>
              </a:ext>
            </a:extLst>
          </p:cNvPr>
          <p:cNvSpPr txBox="1"/>
          <p:nvPr/>
        </p:nvSpPr>
        <p:spPr>
          <a:xfrm>
            <a:off x="188556" y="1186513"/>
            <a:ext cx="3346214" cy="369332"/>
          </a:xfrm>
          <a:prstGeom prst="rect">
            <a:avLst/>
          </a:prstGeom>
          <a:noFill/>
        </p:spPr>
        <p:txBody>
          <a:bodyPr wrap="square" rtlCol="0">
            <a:spAutoFit/>
          </a:bodyPr>
          <a:lstStyle/>
          <a:p>
            <a:r>
              <a:rPr lang="es-ES" b="1" dirty="0"/>
              <a:t>Ventajas:</a:t>
            </a:r>
          </a:p>
        </p:txBody>
      </p:sp>
      <p:sp>
        <p:nvSpPr>
          <p:cNvPr id="11" name="CuadroTexto 10">
            <a:extLst>
              <a:ext uri="{FF2B5EF4-FFF2-40B4-BE49-F238E27FC236}">
                <a16:creationId xmlns:a16="http://schemas.microsoft.com/office/drawing/2014/main" id="{66188886-A44C-F963-81E2-C117509BC528}"/>
              </a:ext>
            </a:extLst>
          </p:cNvPr>
          <p:cNvSpPr txBox="1"/>
          <p:nvPr/>
        </p:nvSpPr>
        <p:spPr>
          <a:xfrm>
            <a:off x="188556" y="2495060"/>
            <a:ext cx="3346214" cy="369332"/>
          </a:xfrm>
          <a:prstGeom prst="rect">
            <a:avLst/>
          </a:prstGeom>
          <a:noFill/>
        </p:spPr>
        <p:txBody>
          <a:bodyPr wrap="square" rtlCol="0">
            <a:spAutoFit/>
          </a:bodyPr>
          <a:lstStyle/>
          <a:p>
            <a:r>
              <a:rPr lang="es-ES" b="1" dirty="0"/>
              <a:t>Desafíos:</a:t>
            </a:r>
          </a:p>
        </p:txBody>
      </p:sp>
      <p:sp>
        <p:nvSpPr>
          <p:cNvPr id="15" name="CuadroTexto 14">
            <a:extLst>
              <a:ext uri="{FF2B5EF4-FFF2-40B4-BE49-F238E27FC236}">
                <a16:creationId xmlns:a16="http://schemas.microsoft.com/office/drawing/2014/main" id="{6591C298-0BBF-87C3-0C13-142C96F003F3}"/>
              </a:ext>
            </a:extLst>
          </p:cNvPr>
          <p:cNvSpPr txBox="1"/>
          <p:nvPr/>
        </p:nvSpPr>
        <p:spPr>
          <a:xfrm>
            <a:off x="188556" y="2793280"/>
            <a:ext cx="8832614" cy="646331"/>
          </a:xfrm>
          <a:prstGeom prst="rect">
            <a:avLst/>
          </a:prstGeom>
          <a:noFill/>
        </p:spPr>
        <p:txBody>
          <a:bodyPr wrap="square">
            <a:spAutoFit/>
          </a:bodyPr>
          <a:lstStyle/>
          <a:p>
            <a:pPr marL="285750" indent="-285750">
              <a:buFont typeface="Arial" panose="020B0604020202020204" pitchFamily="34" charset="0"/>
              <a:buChar char="•"/>
            </a:pPr>
            <a:r>
              <a:rPr lang="es-ES" dirty="0"/>
              <a:t>Complejidad adicional en la gestión de suscripciones.</a:t>
            </a:r>
          </a:p>
          <a:p>
            <a:pPr marL="285750" indent="-285750">
              <a:buFont typeface="Arial" panose="020B0604020202020204" pitchFamily="34" charset="0"/>
              <a:buChar char="•"/>
            </a:pPr>
            <a:r>
              <a:rPr lang="es-ES" dirty="0"/>
              <a:t>Puede generar un mayor número de conexiones si hay muchos canales.</a:t>
            </a:r>
          </a:p>
        </p:txBody>
      </p:sp>
      <p:pic>
        <p:nvPicPr>
          <p:cNvPr id="14338" name="Picture 2" descr="Cómo hacer que tu botón de suscripción sea irresistible">
            <a:extLst>
              <a:ext uri="{FF2B5EF4-FFF2-40B4-BE49-F238E27FC236}">
                <a16:creationId xmlns:a16="http://schemas.microsoft.com/office/drawing/2014/main" id="{7FA0A5DB-C8C2-23DE-9471-2476F56433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89" t="10504" r="12874" b="6083"/>
          <a:stretch/>
        </p:blipFill>
        <p:spPr bwMode="auto">
          <a:xfrm>
            <a:off x="6200872" y="3579991"/>
            <a:ext cx="3175140" cy="24215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08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859340"/>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Aplicación del </a:t>
            </a:r>
            <a:r>
              <a:rPr kumimoji="0" lang="es-ES" sz="48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framework</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r>
              <a:rPr kumimoji="0" lang="es-ES" sz="48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como motor de comunicación </a:t>
            </a:r>
          </a:p>
        </p:txBody>
      </p:sp>
    </p:spTree>
    <p:extLst>
      <p:ext uri="{BB962C8B-B14F-4D97-AF65-F5344CB8AC3E}">
        <p14:creationId xmlns:p14="http://schemas.microsoft.com/office/powerpoint/2010/main" val="3232013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SignalR</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6</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976EF74-4392-1B72-650E-203C98A5281B}"/>
              </a:ext>
            </a:extLst>
          </p:cNvPr>
          <p:cNvSpPr/>
          <p:nvPr/>
        </p:nvSpPr>
        <p:spPr>
          <a:xfrm>
            <a:off x="528810" y="2699574"/>
            <a:ext cx="8582140" cy="22694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693319"/>
          </a:xfrm>
          <a:prstGeom prst="rect">
            <a:avLst/>
          </a:prstGeom>
          <a:noFill/>
        </p:spPr>
        <p:txBody>
          <a:bodyPr wrap="square">
            <a:spAutoFit/>
          </a:bodyPr>
          <a:lstStyle/>
          <a:p>
            <a:pPr algn="just"/>
            <a:endParaRPr lang="es-ES" b="1" i="0" dirty="0">
              <a:solidFill>
                <a:srgbClr val="000000"/>
              </a:solidFill>
              <a:effectLst/>
            </a:endParaRPr>
          </a:p>
          <a:p>
            <a:pPr algn="just"/>
            <a:r>
              <a:rPr lang="es-ES" b="1" i="0" dirty="0" err="1">
                <a:solidFill>
                  <a:srgbClr val="000000"/>
                </a:solidFill>
                <a:effectLst/>
              </a:rPr>
              <a:t>SignalR</a:t>
            </a:r>
            <a:r>
              <a:rPr lang="es-ES" b="0" i="0" dirty="0">
                <a:solidFill>
                  <a:srgbClr val="000000"/>
                </a:solidFill>
                <a:effectLst/>
              </a:rPr>
              <a:t>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endParaRPr lang="es-ES" b="0" i="0" dirty="0">
              <a:solidFill>
                <a:srgbClr val="000000"/>
              </a:solidFill>
              <a:effectLst/>
            </a:endParaRPr>
          </a:p>
          <a:p>
            <a:pPr algn="just"/>
            <a:endParaRPr lang="es-ES" b="0" i="0" dirty="0">
              <a:solidFill>
                <a:srgbClr val="000000"/>
              </a:solidFill>
              <a:effectLst/>
            </a:endParaRPr>
          </a:p>
          <a:p>
            <a:pPr algn="just"/>
            <a:r>
              <a:rPr lang="es-ES" b="0" dirty="0">
                <a:solidFill>
                  <a:srgbClr val="000000"/>
                </a:solidFill>
                <a:effectLst/>
              </a:rPr>
              <a:t>	</a:t>
            </a:r>
            <a:r>
              <a:rPr lang="es-ES" b="0" u="sng" dirty="0">
                <a:solidFill>
                  <a:srgbClr val="000000"/>
                </a:solidFill>
                <a:effectLst/>
              </a:rPr>
              <a:t>Estas son algunas características </a:t>
            </a:r>
            <a:r>
              <a:rPr lang="es-ES" b="0" dirty="0">
                <a:solidFill>
                  <a:srgbClr val="000000"/>
                </a:solidFill>
                <a:effectLst/>
              </a:rPr>
              <a:t>de SignalR para ASP.NET Core:</a:t>
            </a:r>
          </a:p>
          <a:p>
            <a:pPr algn="just"/>
            <a:endParaRPr lang="es-ES" b="0" i="0" dirty="0">
              <a:solidFill>
                <a:srgbClr val="000000"/>
              </a:solidFill>
              <a:effectLst/>
            </a:endParaRPr>
          </a:p>
          <a:p>
            <a:pPr marL="742950" lvl="1" indent="-285750" algn="just">
              <a:buFont typeface="Arial" panose="020B0604020202020204" pitchFamily="34" charset="0"/>
              <a:buChar char="•"/>
            </a:pPr>
            <a:r>
              <a:rPr lang="es-ES" b="0" dirty="0">
                <a:solidFill>
                  <a:srgbClr val="000000"/>
                </a:solidFill>
                <a:effectLst/>
              </a:rPr>
              <a:t>Maneja la </a:t>
            </a:r>
            <a:r>
              <a:rPr lang="es-ES" b="1" dirty="0">
                <a:solidFill>
                  <a:srgbClr val="000000"/>
                </a:solidFill>
                <a:effectLst/>
              </a:rPr>
              <a:t>gestión de conexiones automáticamente</a:t>
            </a:r>
            <a:r>
              <a:rPr lang="es-ES" b="0" dirty="0">
                <a:solidFill>
                  <a:srgbClr val="000000"/>
                </a:solidFill>
                <a:effectLst/>
              </a:rPr>
              <a:t>.</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todos </a:t>
            </a:r>
            <a:r>
              <a:rPr lang="es-ES" b="0" dirty="0">
                <a:solidFill>
                  <a:srgbClr val="000000"/>
                </a:solidFill>
                <a:effectLst/>
              </a:rPr>
              <a:t>los clientes conectados simultáneamente. </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clientes específicos o grupos de clientes</a:t>
            </a:r>
            <a:r>
              <a:rPr lang="es-ES" b="0" dirty="0">
                <a:solidFill>
                  <a:srgbClr val="000000"/>
                </a:solidFill>
                <a:effectLst/>
              </a:rPr>
              <a:t>. </a:t>
            </a:r>
          </a:p>
          <a:p>
            <a:pPr marL="742950" lvl="1"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1026" name="Picture 2" descr="Conversacion - Iconos gratis de personas">
            <a:extLst>
              <a:ext uri="{FF2B5EF4-FFF2-40B4-BE49-F238E27FC236}">
                <a16:creationId xmlns:a16="http://schemas.microsoft.com/office/drawing/2014/main" id="{087B6F35-AD8B-E58A-A363-5BEF3DC51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778" y="2836866"/>
            <a:ext cx="1767520" cy="176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62</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30" y="3742377"/>
            <a:ext cx="2735323" cy="219216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2121931" y="5626262"/>
            <a:ext cx="872587" cy="251764"/>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3BED2-F8A7-EE6B-9DD9-FB83CC42D270}"/>
              </a:ext>
            </a:extLst>
          </p:cNvPr>
          <p:cNvSpPr txBox="1"/>
          <p:nvPr/>
        </p:nvSpPr>
        <p:spPr>
          <a:xfrm>
            <a:off x="4461833" y="4376794"/>
            <a:ext cx="4142341"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b="1" dirty="0">
                <a:solidFill>
                  <a:schemeClr val="accent1"/>
                </a:solidFill>
              </a:rPr>
              <a:t>¡Atención!</a:t>
            </a:r>
          </a:p>
          <a:p>
            <a:pPr algn="ctr"/>
            <a:r>
              <a:rPr lang="es-ES" dirty="0">
                <a:solidFill>
                  <a:schemeClr val="accent1"/>
                </a:solidFill>
              </a:rPr>
              <a:t>En diapositivas más adelante comentaremos cómo podemos forzar a qué se utilice una tecnología u otra</a:t>
            </a:r>
          </a:p>
        </p:txBody>
      </p:sp>
    </p:spTree>
    <p:extLst>
      <p:ext uri="{BB962C8B-B14F-4D97-AF65-F5344CB8AC3E}">
        <p14:creationId xmlns:p14="http://schemas.microsoft.com/office/powerpoint/2010/main" val="3733190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8054693" cy="646331"/>
          </a:xfrm>
          <a:prstGeom prst="rect">
            <a:avLst/>
          </a:prstGeom>
          <a:noFill/>
        </p:spPr>
        <p:txBody>
          <a:bodyPr wrap="square">
            <a:spAutoFit/>
          </a:bodyPr>
          <a:lstStyle/>
          <a:p>
            <a:r>
              <a:rPr lang="es-ES" dirty="0"/>
              <a:t>En el </a:t>
            </a:r>
            <a:r>
              <a:rPr lang="es-ES" b="1" dirty="0"/>
              <a:t>diagrama </a:t>
            </a:r>
            <a:r>
              <a:rPr lang="es-ES" dirty="0"/>
              <a:t>siguiente se muestra la relación entre </a:t>
            </a:r>
            <a:r>
              <a:rPr lang="es-ES" dirty="0" err="1"/>
              <a:t>Hubs</a:t>
            </a:r>
            <a:r>
              <a:rPr lang="es-ES" dirty="0"/>
              <a:t>, conexiones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65</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pic>
        <p:nvPicPr>
          <p:cNvPr id="6" name="Imagen 5" descr="Interfaz de usuario gráfica, Texto&#10;&#10;Descripción generada automáticamente">
            <a:extLst>
              <a:ext uri="{FF2B5EF4-FFF2-40B4-BE49-F238E27FC236}">
                <a16:creationId xmlns:a16="http://schemas.microsoft.com/office/drawing/2014/main" id="{71786519-53FB-ECDB-DD3C-ECA998FC2972}"/>
              </a:ext>
            </a:extLst>
          </p:cNvPr>
          <p:cNvPicPr>
            <a:picLocks noChangeAspect="1"/>
          </p:cNvPicPr>
          <p:nvPr/>
        </p:nvPicPr>
        <p:blipFill>
          <a:blip r:embed="rId3"/>
          <a:stretch>
            <a:fillRect/>
          </a:stretch>
        </p:blipFill>
        <p:spPr>
          <a:xfrm>
            <a:off x="1707614" y="1440493"/>
            <a:ext cx="6499952" cy="4342219"/>
          </a:xfrm>
          <a:prstGeom prst="rect">
            <a:avLst/>
          </a:prstGeom>
        </p:spPr>
      </p:pic>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335691" cy="369332"/>
          </a:xfrm>
          <a:prstGeom prst="rect">
            <a:avLst/>
          </a:prstGeom>
          <a:noFill/>
        </p:spPr>
        <p:txBody>
          <a:bodyPr wrap="none" rtlCol="0">
            <a:spAutoFit/>
          </a:bodyPr>
          <a:lstStyle/>
          <a:p>
            <a:r>
              <a:rPr lang="es-ES" dirty="0"/>
              <a:t>1. Creamos un proyecto del tipo </a:t>
            </a:r>
            <a:r>
              <a:rPr lang="es-ES" b="1" dirty="0"/>
              <a:t>ASP.NET Core Web API</a:t>
            </a:r>
          </a:p>
        </p:txBody>
      </p:sp>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4162262" y="351801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950E2C-8ED4-BCCB-B5C7-4B89DCA169FA}"/>
              </a:ext>
            </a:extLst>
          </p:cNvPr>
          <p:cNvCxnSpPr>
            <a:cxnSpLocks/>
          </p:cNvCxnSpPr>
          <p:nvPr/>
        </p:nvCxnSpPr>
        <p:spPr>
          <a:xfrm>
            <a:off x="7344425" y="5341199"/>
            <a:ext cx="356365" cy="103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00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66</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242910" cy="369332"/>
          </a:xfrm>
          <a:prstGeom prst="rect">
            <a:avLst/>
          </a:prstGeom>
          <a:noFill/>
        </p:spPr>
        <p:txBody>
          <a:bodyPr wrap="none" rtlCol="0">
            <a:spAutoFit/>
          </a:bodyPr>
          <a:lstStyle/>
          <a:p>
            <a:r>
              <a:rPr lang="es-ES" dirty="0"/>
              <a:t>2. Le asignamos un nombre de preferencia. </a:t>
            </a:r>
            <a:r>
              <a:rPr lang="es-ES" dirty="0" err="1"/>
              <a:t>Ej</a:t>
            </a:r>
            <a:r>
              <a:rPr lang="es-ES" dirty="0"/>
              <a:t>: </a:t>
            </a:r>
            <a:r>
              <a:rPr lang="es-ES" b="1" dirty="0" err="1"/>
              <a:t>SignalR</a:t>
            </a:r>
            <a:endParaRPr lang="es-ES" b="1" dirty="0"/>
          </a:p>
        </p:txBody>
      </p:sp>
      <p:pic>
        <p:nvPicPr>
          <p:cNvPr id="2" name="Imagen 1" descr="Captura de pantalla de un celular&#10;&#10;Descripción generada automáticamente">
            <a:extLst>
              <a:ext uri="{FF2B5EF4-FFF2-40B4-BE49-F238E27FC236}">
                <a16:creationId xmlns:a16="http://schemas.microsoft.com/office/drawing/2014/main" id="{6CCD81F8-8474-C2D5-AF33-EB95CA9F225E}"/>
              </a:ext>
            </a:extLst>
          </p:cNvPr>
          <p:cNvPicPr>
            <a:picLocks noChangeAspect="1"/>
          </p:cNvPicPr>
          <p:nvPr/>
        </p:nvPicPr>
        <p:blipFill>
          <a:blip r:embed="rId3"/>
          <a:stretch>
            <a:fillRect/>
          </a:stretch>
        </p:blipFill>
        <p:spPr>
          <a:xfrm>
            <a:off x="1707615" y="1440493"/>
            <a:ext cx="6499952" cy="4342168"/>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511146" y="2547668"/>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119CFFC5-1C40-886B-775F-5C23BF7874A5}"/>
              </a:ext>
            </a:extLst>
          </p:cNvPr>
          <p:cNvCxnSpPr>
            <a:cxnSpLocks/>
          </p:cNvCxnSpPr>
          <p:nvPr/>
        </p:nvCxnSpPr>
        <p:spPr>
          <a:xfrm>
            <a:off x="7425369" y="5145229"/>
            <a:ext cx="242369" cy="274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70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8818696" cy="369332"/>
          </a:xfrm>
          <a:prstGeom prst="rect">
            <a:avLst/>
          </a:prstGeom>
          <a:noFill/>
        </p:spPr>
        <p:txBody>
          <a:bodyPr wrap="none" rtlCol="0">
            <a:spAutoFit/>
          </a:bodyPr>
          <a:lstStyle/>
          <a:p>
            <a:r>
              <a:rPr lang="es-ES" dirty="0"/>
              <a:t>3. Seleccionamos la versión de preferencia y marcamos la casilla de “Configurar para HTTPS”</a:t>
            </a:r>
          </a:p>
        </p:txBody>
      </p:sp>
      <p:pic>
        <p:nvPicPr>
          <p:cNvPr id="6" name="Imagen 5" descr="Captura de pantalla de un celular&#10;&#10;Descripción generada automáticamente">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1707614" y="1968586"/>
            <a:ext cx="6539887" cy="4321986"/>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412913" y="307635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F3958B2-8C00-B091-8E35-B9441A99B5CB}"/>
              </a:ext>
            </a:extLst>
          </p:cNvPr>
          <p:cNvCxnSpPr>
            <a:cxnSpLocks/>
          </p:cNvCxnSpPr>
          <p:nvPr/>
        </p:nvCxnSpPr>
        <p:spPr>
          <a:xfrm flipV="1">
            <a:off x="1412912" y="3574922"/>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5C491264-02D0-4A62-5CCD-713D69DFE8C1}"/>
              </a:ext>
            </a:extLst>
          </p:cNvPr>
          <p:cNvCxnSpPr>
            <a:cxnSpLocks/>
          </p:cNvCxnSpPr>
          <p:nvPr/>
        </p:nvCxnSpPr>
        <p:spPr>
          <a:xfrm>
            <a:off x="7316118" y="5517307"/>
            <a:ext cx="374571" cy="343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A4C6B52-9CCF-D64C-1A00-3F80B2FF826E}"/>
              </a:ext>
            </a:extLst>
          </p:cNvPr>
          <p:cNvSpPr txBox="1"/>
          <p:nvPr/>
        </p:nvSpPr>
        <p:spPr>
          <a:xfrm>
            <a:off x="377327" y="997154"/>
            <a:ext cx="9185313" cy="923330"/>
          </a:xfrm>
          <a:prstGeom prst="rect">
            <a:avLst/>
          </a:prstGeom>
          <a:noFill/>
        </p:spPr>
        <p:txBody>
          <a:bodyPr wrap="square">
            <a:spAutoFit/>
          </a:bodyPr>
          <a:lstStyle/>
          <a:p>
            <a:endParaRPr lang="es-ES" sz="1200" dirty="0"/>
          </a:p>
          <a:p>
            <a:r>
              <a:rPr lang="es-ES" sz="1400" dirty="0"/>
              <a:t>La casilla "</a:t>
            </a:r>
            <a:r>
              <a:rPr lang="es-ES" sz="1400" b="1" dirty="0"/>
              <a:t>Configurar para HTTPS</a:t>
            </a:r>
            <a:r>
              <a:rPr lang="es-ES" sz="1400" dirty="0"/>
              <a:t>" habilita la configuración HTTPS por defecto para el proyecto. Esto incluye la configuración de las cabeceras HTTPS, el cifrado HTTPS y el transporte HTTPS. Si no marcamos esta casilla, tendremos que configurar estas opciones manualmente si queremos utilizar HTTPS.</a:t>
            </a:r>
          </a:p>
        </p:txBody>
      </p:sp>
    </p:spTree>
    <p:extLst>
      <p:ext uri="{BB962C8B-B14F-4D97-AF65-F5344CB8AC3E}">
        <p14:creationId xmlns:p14="http://schemas.microsoft.com/office/powerpoint/2010/main" val="2232929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68</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9101081" cy="369332"/>
          </a:xfrm>
          <a:prstGeom prst="rect">
            <a:avLst/>
          </a:prstGeom>
          <a:noFill/>
        </p:spPr>
        <p:txBody>
          <a:bodyPr wrap="none" rtlCol="0">
            <a:spAutoFit/>
          </a:bodyPr>
          <a:lstStyle/>
          <a:p>
            <a:r>
              <a:rPr lang="es-ES" dirty="0"/>
              <a:t>4. Agregamos el paquete de </a:t>
            </a:r>
            <a:r>
              <a:rPr lang="es-ES" dirty="0" err="1"/>
              <a:t>NuGet</a:t>
            </a:r>
            <a:r>
              <a:rPr lang="es-ES" dirty="0"/>
              <a:t> correspondiente: “</a:t>
            </a:r>
            <a:r>
              <a:rPr lang="es-ES" b="1" dirty="0" err="1"/>
              <a:t>Microsoft.AspNetCore.SignalR.Common</a:t>
            </a:r>
            <a:r>
              <a:rPr lang="es-ES" dirty="0"/>
              <a:t>”</a:t>
            </a:r>
          </a:p>
        </p:txBody>
      </p:sp>
      <p:pic>
        <p:nvPicPr>
          <p:cNvPr id="6" name="Imagen 5" descr="Texto&#10;&#10;Descripción generada automáticamente">
            <a:extLst>
              <a:ext uri="{FF2B5EF4-FFF2-40B4-BE49-F238E27FC236}">
                <a16:creationId xmlns:a16="http://schemas.microsoft.com/office/drawing/2014/main" id="{30ED72F6-641B-49C5-C34F-FD556A58019B}"/>
              </a:ext>
            </a:extLst>
          </p:cNvPr>
          <p:cNvPicPr>
            <a:picLocks noChangeAspect="1"/>
          </p:cNvPicPr>
          <p:nvPr/>
        </p:nvPicPr>
        <p:blipFill rotWithShape="1">
          <a:blip r:embed="rId3"/>
          <a:srcRect b="34956"/>
          <a:stretch/>
        </p:blipFill>
        <p:spPr>
          <a:xfrm>
            <a:off x="446891" y="1247794"/>
            <a:ext cx="4328806" cy="1442013"/>
          </a:xfrm>
          <a:prstGeom prst="rect">
            <a:avLst/>
          </a:prstGeom>
        </p:spPr>
      </p:pic>
      <p:pic>
        <p:nvPicPr>
          <p:cNvPr id="8" name="Imagen 7" descr="Captura de pantalla de computadora&#10;&#10;Descripción generada automáticamente">
            <a:extLst>
              <a:ext uri="{FF2B5EF4-FFF2-40B4-BE49-F238E27FC236}">
                <a16:creationId xmlns:a16="http://schemas.microsoft.com/office/drawing/2014/main" id="{485D53BA-90A5-E9AE-EC12-9E59E71A0A0F}"/>
              </a:ext>
            </a:extLst>
          </p:cNvPr>
          <p:cNvPicPr>
            <a:picLocks noChangeAspect="1"/>
          </p:cNvPicPr>
          <p:nvPr/>
        </p:nvPicPr>
        <p:blipFill>
          <a:blip r:embed="rId4"/>
          <a:stretch>
            <a:fillRect/>
          </a:stretch>
        </p:blipFill>
        <p:spPr>
          <a:xfrm>
            <a:off x="446890" y="2809301"/>
            <a:ext cx="8376595" cy="3547051"/>
          </a:xfrm>
          <a:prstGeom prst="rect">
            <a:avLst/>
          </a:prstGeom>
        </p:spPr>
      </p:pic>
    </p:spTree>
    <p:extLst>
      <p:ext uri="{BB962C8B-B14F-4D97-AF65-F5344CB8AC3E}">
        <p14:creationId xmlns:p14="http://schemas.microsoft.com/office/powerpoint/2010/main" val="3143169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A79BD56-9CA3-8D84-1C92-7776DBFE97AB}"/>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9" name="CuadroTexto 8">
            <a:extLst>
              <a:ext uri="{FF2B5EF4-FFF2-40B4-BE49-F238E27FC236}">
                <a16:creationId xmlns:a16="http://schemas.microsoft.com/office/drawing/2014/main" id="{D0E7F780-C080-19CC-E3EE-FB7488D3A907}"/>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Preparación del CORS y </a:t>
            </a:r>
            <a:r>
              <a:rPr lang="es-ES" sz="3200" b="1" dirty="0" err="1">
                <a:ln w="22225">
                  <a:solidFill>
                    <a:srgbClr val="ED7D31"/>
                  </a:solidFill>
                  <a:prstDash val="solid"/>
                </a:ln>
                <a:solidFill>
                  <a:srgbClr val="ED7D31">
                    <a:lumMod val="40000"/>
                    <a:lumOff val="60000"/>
                  </a:srgbClr>
                </a:solidFill>
                <a:latin typeface="Calibri Light" panose="020F0302020204030204"/>
              </a:rPr>
              <a:t>SignalR</a:t>
            </a:r>
            <a:endParaRPr lang="es-ES" dirty="0"/>
          </a:p>
        </p:txBody>
      </p:sp>
      <p:pic>
        <p:nvPicPr>
          <p:cNvPr id="11" name="Imagen 10">
            <a:extLst>
              <a:ext uri="{FF2B5EF4-FFF2-40B4-BE49-F238E27FC236}">
                <a16:creationId xmlns:a16="http://schemas.microsoft.com/office/drawing/2014/main" id="{4D3368FB-D768-3B65-56F7-053FF3C98758}"/>
              </a:ext>
            </a:extLst>
          </p:cNvPr>
          <p:cNvPicPr>
            <a:picLocks noChangeAspect="1"/>
          </p:cNvPicPr>
          <p:nvPr/>
        </p:nvPicPr>
        <p:blipFill>
          <a:blip r:embed="rId3"/>
          <a:stretch>
            <a:fillRect/>
          </a:stretch>
        </p:blipFill>
        <p:spPr>
          <a:xfrm>
            <a:off x="1566862" y="1106470"/>
            <a:ext cx="6772275" cy="4829175"/>
          </a:xfrm>
          <a:prstGeom prst="rect">
            <a:avLst/>
          </a:prstGeom>
        </p:spPr>
      </p:pic>
      <p:cxnSp>
        <p:nvCxnSpPr>
          <p:cNvPr id="16" name="Conector recto 15">
            <a:extLst>
              <a:ext uri="{FF2B5EF4-FFF2-40B4-BE49-F238E27FC236}">
                <a16:creationId xmlns:a16="http://schemas.microsoft.com/office/drawing/2014/main" id="{65FA63CE-B930-EC71-53D9-D826493C2394}"/>
              </a:ext>
            </a:extLst>
          </p:cNvPr>
          <p:cNvCxnSpPr/>
          <p:nvPr/>
        </p:nvCxnSpPr>
        <p:spPr>
          <a:xfrm>
            <a:off x="2415654" y="2197290"/>
            <a:ext cx="23883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496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7</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genera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70</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b="1" dirty="0"/>
              <a:t>BACK: </a:t>
            </a:r>
            <a:r>
              <a:rPr lang="es-ES" dirty="0"/>
              <a:t>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b="1" dirty="0"/>
              <a:t>BACK: </a:t>
            </a:r>
            <a:r>
              <a:rPr lang="es-ES" dirty="0"/>
              <a:t>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b="1" dirty="0"/>
              <a:t>FRONT: </a:t>
            </a:r>
            <a:r>
              <a:rPr lang="es-ES" dirty="0"/>
              <a:t>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b="1" dirty="0"/>
              <a:t>FRONT: </a:t>
            </a:r>
            <a:r>
              <a:rPr lang="es-ES" dirty="0"/>
              <a:t>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b="1" dirty="0"/>
              <a:t>FRONT: </a:t>
            </a:r>
            <a:r>
              <a:rPr lang="es-ES" dirty="0"/>
              <a:t>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b="1" dirty="0"/>
              <a:t>BACK: </a:t>
            </a:r>
            <a:r>
              <a:rPr lang="es-ES" dirty="0"/>
              <a:t>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6001386" cy="369332"/>
          </a:xfrm>
          <a:prstGeom prst="rect">
            <a:avLst/>
          </a:prstGeom>
          <a:noFill/>
        </p:spPr>
        <p:txBody>
          <a:bodyPr wrap="none" rtlCol="0">
            <a:spAutoFit/>
          </a:bodyPr>
          <a:lstStyle/>
          <a:p>
            <a:r>
              <a:rPr lang="es-ES" b="1" dirty="0"/>
              <a:t>FRONT: </a:t>
            </a:r>
            <a:r>
              <a:rPr lang="es-ES" dirty="0"/>
              <a:t>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21038C-742F-6371-4D15-78EBEE0EE3B6}"/>
              </a:ext>
            </a:extLst>
          </p:cNvPr>
          <p:cNvSpPr>
            <a:spLocks noGrp="1"/>
          </p:cNvSpPr>
          <p:nvPr>
            <p:ph type="sldNum" sz="quarter" idx="12"/>
          </p:nvPr>
        </p:nvSpPr>
        <p:spPr/>
        <p:txBody>
          <a:bodyPr/>
          <a:lstStyle/>
          <a:p>
            <a:fld id="{9A396ACE-1A63-459D-82B4-27C23849521D}" type="slidenum">
              <a:rPr lang="es-ES" smtClean="0"/>
              <a:t>71</a:t>
            </a:fld>
            <a:endParaRPr lang="es-ES"/>
          </a:p>
        </p:txBody>
      </p:sp>
      <p:sp>
        <p:nvSpPr>
          <p:cNvPr id="5" name="CuadroTexto 4">
            <a:extLst>
              <a:ext uri="{FF2B5EF4-FFF2-40B4-BE49-F238E27FC236}">
                <a16:creationId xmlns:a16="http://schemas.microsoft.com/office/drawing/2014/main" id="{0478D177-32C1-A235-9AD7-ED69B30995B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04B21F47-828E-3E2E-0EF4-0750FDA7FA08}"/>
              </a:ext>
            </a:extLst>
          </p:cNvPr>
          <p:cNvSpPr txBox="1"/>
          <p:nvPr/>
        </p:nvSpPr>
        <p:spPr>
          <a:xfrm>
            <a:off x="1020667" y="721298"/>
            <a:ext cx="7219950" cy="646331"/>
          </a:xfrm>
          <a:prstGeom prst="rect">
            <a:avLst/>
          </a:prstGeom>
          <a:noFill/>
        </p:spPr>
        <p:txBody>
          <a:bodyPr wrap="square" rtlCol="0">
            <a:spAutoFit/>
          </a:bodyPr>
          <a:lstStyle/>
          <a:p>
            <a:pPr algn="ctr"/>
            <a:r>
              <a:rPr lang="es-ES" dirty="0"/>
              <a:t>Vamos a preparar el siguiente ejemplo para entender el Flow típico de SignalR.</a:t>
            </a:r>
          </a:p>
        </p:txBody>
      </p:sp>
      <p:pic>
        <p:nvPicPr>
          <p:cNvPr id="8" name="Imagen 7" descr="Interfaz de usuario gráfica, Texto, Correo electrónico, Sitio web&#10;&#10;Descripción generada automáticamente">
            <a:extLst>
              <a:ext uri="{FF2B5EF4-FFF2-40B4-BE49-F238E27FC236}">
                <a16:creationId xmlns:a16="http://schemas.microsoft.com/office/drawing/2014/main" id="{C5BD58CD-4E91-C828-3EB1-3C1886C5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2" y="1367629"/>
            <a:ext cx="6498000" cy="4834924"/>
          </a:xfrm>
          <a:prstGeom prst="rect">
            <a:avLst/>
          </a:prstGeom>
        </p:spPr>
      </p:pic>
    </p:spTree>
    <p:extLst>
      <p:ext uri="{BB962C8B-B14F-4D97-AF65-F5344CB8AC3E}">
        <p14:creationId xmlns:p14="http://schemas.microsoft.com/office/powerpoint/2010/main" val="3591170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b="1"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800" cy="646331"/>
          </a:xfrm>
          <a:prstGeom prst="rect">
            <a:avLst/>
          </a:prstGeom>
          <a:noFill/>
        </p:spPr>
        <p:txBody>
          <a:bodyPr wrap="square" rtlCol="0">
            <a:spAutoFit/>
          </a:bodyPr>
          <a:lstStyle/>
          <a:p>
            <a:r>
              <a:rPr lang="es-ES" dirty="0"/>
              <a:t>1: Creamos la capeta </a:t>
            </a:r>
            <a:r>
              <a:rPr lang="es-ES" b="1" dirty="0">
                <a:solidFill>
                  <a:schemeClr val="accent2"/>
                </a:solidFill>
              </a:rPr>
              <a:t>Hub</a:t>
            </a:r>
            <a:r>
              <a:rPr lang="es-ES" dirty="0"/>
              <a:t>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50264" y="2440670"/>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722869" y="2693832"/>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800" cy="923330"/>
          </a:xfrm>
          <a:prstGeom prst="rect">
            <a:avLst/>
          </a:prstGeom>
          <a:noFill/>
        </p:spPr>
        <p:txBody>
          <a:bodyPr wrap="square" rtlCol="0">
            <a:spAutoFit/>
          </a:bodyPr>
          <a:lstStyle/>
          <a:p>
            <a:endParaRPr lang="es-ES" dirty="0"/>
          </a:p>
          <a:p>
            <a:r>
              <a:rPr lang="es-ES" dirty="0"/>
              <a:t>2: Desde la clase </a:t>
            </a:r>
            <a:r>
              <a:rPr lang="es-ES" b="1" dirty="0"/>
              <a:t>Program.cs </a:t>
            </a:r>
            <a:r>
              <a:rPr lang="es-ES" dirty="0"/>
              <a:t>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50264" y="4405967"/>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4C0AB1-5929-50BB-0E81-C51EE9043A60}"/>
              </a:ext>
            </a:extLst>
          </p:cNvPr>
          <p:cNvPicPr>
            <a:picLocks noChangeAspect="1"/>
          </p:cNvPicPr>
          <p:nvPr/>
        </p:nvPicPr>
        <p:blipFill>
          <a:blip r:embed="rId2"/>
          <a:stretch>
            <a:fillRect/>
          </a:stretch>
        </p:blipFill>
        <p:spPr>
          <a:xfrm>
            <a:off x="999509" y="1381841"/>
            <a:ext cx="6267450" cy="3248025"/>
          </a:xfrm>
          <a:prstGeom prst="rect">
            <a:avLst/>
          </a:prstGeom>
        </p:spPr>
      </p:pic>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73</a:t>
            </a:fld>
            <a:endParaRPr lang="es-ES"/>
          </a:p>
        </p:txBody>
      </p:sp>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b="1"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502524" y="3521134"/>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951614" y="5250598"/>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1440711" y="5326477"/>
            <a:ext cx="7060018" cy="369332"/>
          </a:xfrm>
          <a:prstGeom prst="rect">
            <a:avLst/>
          </a:prstGeom>
          <a:noFill/>
        </p:spPr>
        <p:txBody>
          <a:bodyPr wrap="square" rtlCol="0">
            <a:spAutoFit/>
          </a:bodyPr>
          <a:lstStyle/>
          <a:p>
            <a:r>
              <a:rPr lang="es-ES" b="1"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a:endCxn id="11" idx="0"/>
          </p:cNvCxnSpPr>
          <p:nvPr/>
        </p:nvCxnSpPr>
        <p:spPr>
          <a:xfrm flipH="1">
            <a:off x="1201479" y="4066291"/>
            <a:ext cx="249865" cy="11843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Tree>
    <p:extLst>
      <p:ext uri="{BB962C8B-B14F-4D97-AF65-F5344CB8AC3E}">
        <p14:creationId xmlns:p14="http://schemas.microsoft.com/office/powerpoint/2010/main" val="3895108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74</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74423" cy="369332"/>
          </a:xfrm>
          <a:prstGeom prst="rect">
            <a:avLst/>
          </a:prstGeom>
          <a:noFill/>
        </p:spPr>
        <p:txBody>
          <a:bodyPr wrap="none" rtlCol="0">
            <a:spAutoFit/>
          </a:bodyPr>
          <a:lstStyle/>
          <a:p>
            <a:r>
              <a:rPr lang="es-ES" b="1"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293149"/>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4064190" cy="369332"/>
          </a:xfrm>
          <a:prstGeom prst="rect">
            <a:avLst/>
          </a:prstGeom>
          <a:noFill/>
        </p:spPr>
        <p:txBody>
          <a:bodyPr wrap="none" rtlCol="0">
            <a:spAutoFit/>
          </a:bodyPr>
          <a:lstStyle/>
          <a:p>
            <a:r>
              <a:rPr lang="es-ES" b="1"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37240" y="2388734"/>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sp>
        <p:nvSpPr>
          <p:cNvPr id="15" name="CuadroTexto 14">
            <a:extLst>
              <a:ext uri="{FF2B5EF4-FFF2-40B4-BE49-F238E27FC236}">
                <a16:creationId xmlns:a16="http://schemas.microsoft.com/office/drawing/2014/main" id="{B73438D9-0FA5-7771-2E93-443F5C5CBBC3}"/>
              </a:ext>
            </a:extLst>
          </p:cNvPr>
          <p:cNvSpPr txBox="1"/>
          <p:nvPr/>
        </p:nvSpPr>
        <p:spPr>
          <a:xfrm>
            <a:off x="688286" y="3035065"/>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pic>
        <p:nvPicPr>
          <p:cNvPr id="5" name="Imagen 4">
            <a:extLst>
              <a:ext uri="{FF2B5EF4-FFF2-40B4-BE49-F238E27FC236}">
                <a16:creationId xmlns:a16="http://schemas.microsoft.com/office/drawing/2014/main" id="{0276E764-9774-7149-370F-F52A5876C96F}"/>
              </a:ext>
            </a:extLst>
          </p:cNvPr>
          <p:cNvPicPr>
            <a:picLocks noChangeAspect="1"/>
          </p:cNvPicPr>
          <p:nvPr/>
        </p:nvPicPr>
        <p:blipFill>
          <a:blip r:embed="rId2"/>
          <a:stretch>
            <a:fillRect/>
          </a:stretch>
        </p:blipFill>
        <p:spPr>
          <a:xfrm>
            <a:off x="688285" y="3500651"/>
            <a:ext cx="7425087" cy="1825841"/>
          </a:xfrm>
          <a:prstGeom prst="rect">
            <a:avLst/>
          </a:prstGeom>
        </p:spPr>
      </p:pic>
    </p:spTree>
    <p:extLst>
      <p:ext uri="{BB962C8B-B14F-4D97-AF65-F5344CB8AC3E}">
        <p14:creationId xmlns:p14="http://schemas.microsoft.com/office/powerpoint/2010/main" val="2849109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75</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362503" y="1019010"/>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453682" y="1388342"/>
            <a:ext cx="8965739" cy="4093324"/>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76</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Hub:</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6EE003-9BED-EB4D-41BE-15D965B4BD4F}"/>
              </a:ext>
            </a:extLst>
          </p:cNvPr>
          <p:cNvSpPr>
            <a:spLocks noGrp="1"/>
          </p:cNvSpPr>
          <p:nvPr>
            <p:ph type="sldNum" sz="quarter" idx="12"/>
          </p:nvPr>
        </p:nvSpPr>
        <p:spPr/>
        <p:txBody>
          <a:bodyPr/>
          <a:lstStyle/>
          <a:p>
            <a:fld id="{9A396ACE-1A63-459D-82B4-27C23849521D}" type="slidenum">
              <a:rPr lang="es-ES" smtClean="0"/>
              <a:t>77</a:t>
            </a:fld>
            <a:endParaRPr lang="es-ES"/>
          </a:p>
        </p:txBody>
      </p:sp>
      <p:sp>
        <p:nvSpPr>
          <p:cNvPr id="5" name="CuadroTexto 4">
            <a:extLst>
              <a:ext uri="{FF2B5EF4-FFF2-40B4-BE49-F238E27FC236}">
                <a16:creationId xmlns:a16="http://schemas.microsoft.com/office/drawing/2014/main" id="{822AD222-3F2D-A76E-F3F8-91B836D5909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5FDCB42A-7BB1-ABD1-F5F7-0F6171A325BA}"/>
              </a:ext>
            </a:extLst>
          </p:cNvPr>
          <p:cNvSpPr txBox="1"/>
          <p:nvPr/>
        </p:nvSpPr>
        <p:spPr>
          <a:xfrm>
            <a:off x="207445" y="869329"/>
            <a:ext cx="9017518" cy="646331"/>
          </a:xfrm>
          <a:prstGeom prst="rect">
            <a:avLst/>
          </a:prstGeom>
          <a:noFill/>
        </p:spPr>
        <p:txBody>
          <a:bodyPr wrap="square" rtlCol="0">
            <a:spAutoFit/>
          </a:bodyPr>
          <a:lstStyle/>
          <a:p>
            <a:r>
              <a:rPr lang="es-ES" dirty="0"/>
              <a:t>4: A continuación, vamos a crear el método que provoque la llamada a un método específico del Hub.</a:t>
            </a:r>
          </a:p>
        </p:txBody>
      </p:sp>
      <p:pic>
        <p:nvPicPr>
          <p:cNvPr id="8" name="Imagen 7">
            <a:extLst>
              <a:ext uri="{FF2B5EF4-FFF2-40B4-BE49-F238E27FC236}">
                <a16:creationId xmlns:a16="http://schemas.microsoft.com/office/drawing/2014/main" id="{0A792E26-3E54-150D-4674-DAA77FD5A69F}"/>
              </a:ext>
            </a:extLst>
          </p:cNvPr>
          <p:cNvPicPr>
            <a:picLocks noChangeAspect="1"/>
          </p:cNvPicPr>
          <p:nvPr/>
        </p:nvPicPr>
        <p:blipFill>
          <a:blip r:embed="rId2"/>
          <a:stretch>
            <a:fillRect/>
          </a:stretch>
        </p:blipFill>
        <p:spPr>
          <a:xfrm>
            <a:off x="317537" y="1515660"/>
            <a:ext cx="5096553" cy="887298"/>
          </a:xfrm>
          <a:prstGeom prst="rect">
            <a:avLst/>
          </a:prstGeom>
        </p:spPr>
      </p:pic>
      <p:sp>
        <p:nvSpPr>
          <p:cNvPr id="9" name="Rectángulo 8">
            <a:extLst>
              <a:ext uri="{FF2B5EF4-FFF2-40B4-BE49-F238E27FC236}">
                <a16:creationId xmlns:a16="http://schemas.microsoft.com/office/drawing/2014/main" id="{D00160C2-E86E-E4AF-3BB7-2678168BAFB6}"/>
              </a:ext>
            </a:extLst>
          </p:cNvPr>
          <p:cNvSpPr/>
          <p:nvPr/>
        </p:nvSpPr>
        <p:spPr>
          <a:xfrm>
            <a:off x="3381153" y="2193376"/>
            <a:ext cx="6045442" cy="1315601"/>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6C8AADF-7625-CD5C-091E-741A84370BE3}"/>
              </a:ext>
            </a:extLst>
          </p:cNvPr>
          <p:cNvSpPr txBox="1"/>
          <p:nvPr/>
        </p:nvSpPr>
        <p:spPr>
          <a:xfrm>
            <a:off x="5562615" y="1454712"/>
            <a:ext cx="2697851" cy="738664"/>
          </a:xfrm>
          <a:prstGeom prst="rect">
            <a:avLst/>
          </a:prstGeom>
          <a:noFill/>
        </p:spPr>
        <p:txBody>
          <a:bodyPr wrap="square" rtlCol="0">
            <a:spAutoFit/>
          </a:bodyPr>
          <a:lstStyle/>
          <a:p>
            <a:pPr algn="ctr"/>
            <a:r>
              <a:rPr lang="es-ES" sz="1400" b="1" dirty="0">
                <a:solidFill>
                  <a:srgbClr val="C00000"/>
                </a:solidFill>
              </a:rPr>
              <a:t>¡Recuerda que debes llamar a la invocación igual que al método del back!</a:t>
            </a:r>
          </a:p>
        </p:txBody>
      </p:sp>
      <p:pic>
        <p:nvPicPr>
          <p:cNvPr id="13" name="Imagen 12">
            <a:extLst>
              <a:ext uri="{FF2B5EF4-FFF2-40B4-BE49-F238E27FC236}">
                <a16:creationId xmlns:a16="http://schemas.microsoft.com/office/drawing/2014/main" id="{8462E726-2C2C-E960-C1FD-39E48D26E582}"/>
              </a:ext>
            </a:extLst>
          </p:cNvPr>
          <p:cNvPicPr>
            <a:picLocks noChangeAspect="1"/>
          </p:cNvPicPr>
          <p:nvPr/>
        </p:nvPicPr>
        <p:blipFill>
          <a:blip r:embed="rId3"/>
          <a:stretch>
            <a:fillRect/>
          </a:stretch>
        </p:blipFill>
        <p:spPr>
          <a:xfrm>
            <a:off x="3536849" y="2289201"/>
            <a:ext cx="5734050" cy="1123950"/>
          </a:xfrm>
          <a:prstGeom prst="rect">
            <a:avLst/>
          </a:prstGeom>
        </p:spPr>
      </p:pic>
      <p:cxnSp>
        <p:nvCxnSpPr>
          <p:cNvPr id="10" name="Conector recto de flecha 9">
            <a:extLst>
              <a:ext uri="{FF2B5EF4-FFF2-40B4-BE49-F238E27FC236}">
                <a16:creationId xmlns:a16="http://schemas.microsoft.com/office/drawing/2014/main" id="{CBA3FDD4-A167-E5BF-6396-D274BCB940BC}"/>
              </a:ext>
            </a:extLst>
          </p:cNvPr>
          <p:cNvCxnSpPr>
            <a:cxnSpLocks/>
          </p:cNvCxnSpPr>
          <p:nvPr/>
        </p:nvCxnSpPr>
        <p:spPr>
          <a:xfrm>
            <a:off x="2667269" y="2172625"/>
            <a:ext cx="2415094" cy="42171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7" name="Imagen 16">
            <a:extLst>
              <a:ext uri="{FF2B5EF4-FFF2-40B4-BE49-F238E27FC236}">
                <a16:creationId xmlns:a16="http://schemas.microsoft.com/office/drawing/2014/main" id="{1F9EBBD6-9839-F9D5-49F2-918D4CB2F627}"/>
              </a:ext>
            </a:extLst>
          </p:cNvPr>
          <p:cNvPicPr>
            <a:picLocks noChangeAspect="1"/>
          </p:cNvPicPr>
          <p:nvPr/>
        </p:nvPicPr>
        <p:blipFill>
          <a:blip r:embed="rId4"/>
          <a:stretch>
            <a:fillRect/>
          </a:stretch>
        </p:blipFill>
        <p:spPr>
          <a:xfrm>
            <a:off x="396726" y="4340509"/>
            <a:ext cx="4062023" cy="1401072"/>
          </a:xfrm>
          <a:prstGeom prst="rect">
            <a:avLst/>
          </a:prstGeom>
        </p:spPr>
      </p:pic>
      <p:sp>
        <p:nvSpPr>
          <p:cNvPr id="18" name="CuadroTexto 17">
            <a:extLst>
              <a:ext uri="{FF2B5EF4-FFF2-40B4-BE49-F238E27FC236}">
                <a16:creationId xmlns:a16="http://schemas.microsoft.com/office/drawing/2014/main" id="{794C42FB-570E-60D7-25A4-503E26E3822B}"/>
              </a:ext>
            </a:extLst>
          </p:cNvPr>
          <p:cNvSpPr txBox="1"/>
          <p:nvPr/>
        </p:nvSpPr>
        <p:spPr>
          <a:xfrm>
            <a:off x="207446" y="3944679"/>
            <a:ext cx="5355170" cy="369332"/>
          </a:xfrm>
          <a:prstGeom prst="rect">
            <a:avLst/>
          </a:prstGeom>
          <a:noFill/>
        </p:spPr>
        <p:txBody>
          <a:bodyPr wrap="square" rtlCol="0">
            <a:spAutoFit/>
          </a:bodyPr>
          <a:lstStyle/>
          <a:p>
            <a:r>
              <a:rPr lang="es-ES" dirty="0"/>
              <a:t>5: Finalmente ya solo nos queda arrancar la ejecución:</a:t>
            </a:r>
          </a:p>
        </p:txBody>
      </p:sp>
      <p:sp>
        <p:nvSpPr>
          <p:cNvPr id="19" name="Rectángulo 18">
            <a:extLst>
              <a:ext uri="{FF2B5EF4-FFF2-40B4-BE49-F238E27FC236}">
                <a16:creationId xmlns:a16="http://schemas.microsoft.com/office/drawing/2014/main" id="{75A7BCEB-8B08-B6B2-5672-5B5D7AB6C108}"/>
              </a:ext>
            </a:extLst>
          </p:cNvPr>
          <p:cNvSpPr/>
          <p:nvPr/>
        </p:nvSpPr>
        <p:spPr>
          <a:xfrm>
            <a:off x="1488558" y="1951362"/>
            <a:ext cx="414670" cy="2212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201C801F-D988-5BCD-77B4-BB1735996077}"/>
              </a:ext>
            </a:extLst>
          </p:cNvPr>
          <p:cNvCxnSpPr>
            <a:cxnSpLocks/>
          </p:cNvCxnSpPr>
          <p:nvPr/>
        </p:nvCxnSpPr>
        <p:spPr>
          <a:xfrm flipH="1">
            <a:off x="1035203" y="2142981"/>
            <a:ext cx="569141" cy="72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4424FD2-A451-121E-5F6E-320310AE6297}"/>
              </a:ext>
            </a:extLst>
          </p:cNvPr>
          <p:cNvSpPr txBox="1"/>
          <p:nvPr/>
        </p:nvSpPr>
        <p:spPr>
          <a:xfrm>
            <a:off x="139632" y="2950739"/>
            <a:ext cx="2697851" cy="738664"/>
          </a:xfrm>
          <a:prstGeom prst="rect">
            <a:avLst/>
          </a:prstGeom>
          <a:noFill/>
        </p:spPr>
        <p:txBody>
          <a:bodyPr wrap="square" rtlCol="0">
            <a:spAutoFit/>
          </a:bodyPr>
          <a:lstStyle/>
          <a:p>
            <a:pPr algn="ctr"/>
            <a:r>
              <a:rPr lang="es-ES" sz="1400" b="1" dirty="0">
                <a:solidFill>
                  <a:srgbClr val="C00000"/>
                </a:solidFill>
              </a:rPr>
              <a:t>¿Por qué </a:t>
            </a:r>
            <a:r>
              <a:rPr lang="es-ES" sz="1400" b="1" dirty="0" err="1">
                <a:solidFill>
                  <a:srgbClr val="C00000"/>
                </a:solidFill>
              </a:rPr>
              <a:t>send</a:t>
            </a:r>
            <a:r>
              <a:rPr lang="es-ES" sz="1400" b="1" dirty="0">
                <a:solidFill>
                  <a:srgbClr val="C00000"/>
                </a:solidFill>
              </a:rPr>
              <a:t> y no </a:t>
            </a:r>
            <a:r>
              <a:rPr lang="es-ES" sz="1400" b="1" dirty="0" err="1">
                <a:solidFill>
                  <a:srgbClr val="C00000"/>
                </a:solidFill>
              </a:rPr>
              <a:t>invoke</a:t>
            </a:r>
            <a:r>
              <a:rPr lang="es-ES" sz="1400" b="1" dirty="0">
                <a:solidFill>
                  <a:srgbClr val="C00000"/>
                </a:solidFill>
              </a:rPr>
              <a:t>?</a:t>
            </a:r>
          </a:p>
          <a:p>
            <a:pPr algn="ctr"/>
            <a:r>
              <a:rPr lang="es-ES" sz="1400" b="1" dirty="0">
                <a:solidFill>
                  <a:srgbClr val="C00000"/>
                </a:solidFill>
              </a:rPr>
              <a:t>Lo veremos en las siguientes diapositivas</a:t>
            </a:r>
          </a:p>
        </p:txBody>
      </p:sp>
    </p:spTree>
    <p:extLst>
      <p:ext uri="{BB962C8B-B14F-4D97-AF65-F5344CB8AC3E}">
        <p14:creationId xmlns:p14="http://schemas.microsoft.com/office/powerpoint/2010/main" val="37282456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A11AFD5-B942-DAFE-9EBE-B0507C1A613C}"/>
              </a:ext>
            </a:extLst>
          </p:cNvPr>
          <p:cNvSpPr>
            <a:spLocks noGrp="1"/>
          </p:cNvSpPr>
          <p:nvPr>
            <p:ph type="sldNum" sz="quarter" idx="12"/>
          </p:nvPr>
        </p:nvSpPr>
        <p:spPr/>
        <p:txBody>
          <a:bodyPr/>
          <a:lstStyle/>
          <a:p>
            <a:fld id="{9A396ACE-1A63-459D-82B4-27C23849521D}" type="slidenum">
              <a:rPr lang="es-ES" smtClean="0"/>
              <a:t>78</a:t>
            </a:fld>
            <a:endParaRPr lang="es-ES"/>
          </a:p>
        </p:txBody>
      </p:sp>
      <p:sp>
        <p:nvSpPr>
          <p:cNvPr id="5" name="Elipse 4">
            <a:extLst>
              <a:ext uri="{FF2B5EF4-FFF2-40B4-BE49-F238E27FC236}">
                <a16:creationId xmlns:a16="http://schemas.microsoft.com/office/drawing/2014/main" id="{A8837F01-32D3-B35C-32FA-D578CCC0E9FD}"/>
              </a:ext>
            </a:extLst>
          </p:cNvPr>
          <p:cNvSpPr/>
          <p:nvPr/>
        </p:nvSpPr>
        <p:spPr>
          <a:xfrm>
            <a:off x="306573" y="96585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6" name="CuadroTexto 5">
            <a:extLst>
              <a:ext uri="{FF2B5EF4-FFF2-40B4-BE49-F238E27FC236}">
                <a16:creationId xmlns:a16="http://schemas.microsoft.com/office/drawing/2014/main" id="{B309FF59-C6A5-7AE5-2E65-5B7AD9AE3B35}"/>
              </a:ext>
            </a:extLst>
          </p:cNvPr>
          <p:cNvSpPr txBox="1"/>
          <p:nvPr/>
        </p:nvSpPr>
        <p:spPr>
          <a:xfrm>
            <a:off x="806303" y="1014025"/>
            <a:ext cx="4146697" cy="369332"/>
          </a:xfrm>
          <a:prstGeom prst="rect">
            <a:avLst/>
          </a:prstGeom>
          <a:noFill/>
        </p:spPr>
        <p:txBody>
          <a:bodyPr wrap="square" rtlCol="0">
            <a:spAutoFit/>
          </a:bodyPr>
          <a:lstStyle/>
          <a:p>
            <a:r>
              <a:rPr lang="es-ES" b="1" dirty="0"/>
              <a:t>FRONT: Llamar al método de SignalR </a:t>
            </a:r>
          </a:p>
        </p:txBody>
      </p:sp>
      <p:sp>
        <p:nvSpPr>
          <p:cNvPr id="7" name="CuadroTexto 6">
            <a:extLst>
              <a:ext uri="{FF2B5EF4-FFF2-40B4-BE49-F238E27FC236}">
                <a16:creationId xmlns:a16="http://schemas.microsoft.com/office/drawing/2014/main" id="{94C6E7CA-D67F-8F0E-35D5-E7F9DB88BBF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C0C88875-7EE2-87AE-80E9-7EDC23E43955}"/>
              </a:ext>
            </a:extLst>
          </p:cNvPr>
          <p:cNvPicPr>
            <a:picLocks noChangeAspect="1"/>
          </p:cNvPicPr>
          <p:nvPr/>
        </p:nvPicPr>
        <p:blipFill>
          <a:blip r:embed="rId2"/>
          <a:stretch>
            <a:fillRect/>
          </a:stretch>
        </p:blipFill>
        <p:spPr>
          <a:xfrm>
            <a:off x="1078555" y="1719756"/>
            <a:ext cx="4981575" cy="2905125"/>
          </a:xfrm>
          <a:prstGeom prst="rect">
            <a:avLst/>
          </a:prstGeom>
        </p:spPr>
      </p:pic>
      <p:sp>
        <p:nvSpPr>
          <p:cNvPr id="10" name="CuadroTexto 9">
            <a:extLst>
              <a:ext uri="{FF2B5EF4-FFF2-40B4-BE49-F238E27FC236}">
                <a16:creationId xmlns:a16="http://schemas.microsoft.com/office/drawing/2014/main" id="{A5E8DC2F-F451-CB66-886A-7692FF67C995}"/>
              </a:ext>
            </a:extLst>
          </p:cNvPr>
          <p:cNvSpPr txBox="1"/>
          <p:nvPr/>
        </p:nvSpPr>
        <p:spPr>
          <a:xfrm>
            <a:off x="928431" y="4638114"/>
            <a:ext cx="4981575" cy="646331"/>
          </a:xfrm>
          <a:prstGeom prst="rect">
            <a:avLst/>
          </a:prstGeom>
          <a:noFill/>
        </p:spPr>
        <p:txBody>
          <a:bodyPr wrap="square" rtlCol="0">
            <a:spAutoFit/>
          </a:bodyPr>
          <a:lstStyle/>
          <a:p>
            <a:pPr algn="ctr"/>
            <a:r>
              <a:rPr lang="es-ES" dirty="0"/>
              <a:t>Una vez ya nos hemos conectado podemos llamar a nuestro método que hace el “</a:t>
            </a:r>
            <a:r>
              <a:rPr lang="es-ES" dirty="0" err="1"/>
              <a:t>send</a:t>
            </a:r>
            <a:r>
              <a:rPr lang="es-ES" dirty="0"/>
              <a:t>” al back</a:t>
            </a:r>
          </a:p>
        </p:txBody>
      </p:sp>
    </p:spTree>
    <p:extLst>
      <p:ext uri="{BB962C8B-B14F-4D97-AF65-F5344CB8AC3E}">
        <p14:creationId xmlns:p14="http://schemas.microsoft.com/office/powerpoint/2010/main" val="1063964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FCA940-F772-B8E5-D83D-34442DF14472}"/>
              </a:ext>
            </a:extLst>
          </p:cNvPr>
          <p:cNvSpPr>
            <a:spLocks noGrp="1"/>
          </p:cNvSpPr>
          <p:nvPr>
            <p:ph type="sldNum" sz="quarter" idx="12"/>
          </p:nvPr>
        </p:nvSpPr>
        <p:spPr/>
        <p:txBody>
          <a:bodyPr/>
          <a:lstStyle/>
          <a:p>
            <a:fld id="{9A396ACE-1A63-459D-82B4-27C23849521D}" type="slidenum">
              <a:rPr lang="es-ES" smtClean="0"/>
              <a:t>79</a:t>
            </a:fld>
            <a:endParaRPr lang="es-ES"/>
          </a:p>
        </p:txBody>
      </p:sp>
      <p:sp>
        <p:nvSpPr>
          <p:cNvPr id="5" name="CuadroTexto 4">
            <a:extLst>
              <a:ext uri="{FF2B5EF4-FFF2-40B4-BE49-F238E27FC236}">
                <a16:creationId xmlns:a16="http://schemas.microsoft.com/office/drawing/2014/main" id="{5606F850-9441-8C3A-D192-A70C76DE3D75}"/>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4909AF1E-73DA-1C07-40F4-2486E479B4B0}"/>
              </a:ext>
            </a:extLst>
          </p:cNvPr>
          <p:cNvSpPr/>
          <p:nvPr/>
        </p:nvSpPr>
        <p:spPr>
          <a:xfrm>
            <a:off x="308346" y="84986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7" name="Elipse 6">
            <a:extLst>
              <a:ext uri="{FF2B5EF4-FFF2-40B4-BE49-F238E27FC236}">
                <a16:creationId xmlns:a16="http://schemas.microsoft.com/office/drawing/2014/main" id="{6F000845-8E1A-E8A8-33FD-9B3A79A7638A}"/>
              </a:ext>
            </a:extLst>
          </p:cNvPr>
          <p:cNvSpPr/>
          <p:nvPr/>
        </p:nvSpPr>
        <p:spPr>
          <a:xfrm>
            <a:off x="297713" y="342900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8" name="CuadroTexto 7">
            <a:extLst>
              <a:ext uri="{FF2B5EF4-FFF2-40B4-BE49-F238E27FC236}">
                <a16:creationId xmlns:a16="http://schemas.microsoft.com/office/drawing/2014/main" id="{0D4B400A-EF88-97CF-B838-73FEA24A241A}"/>
              </a:ext>
            </a:extLst>
          </p:cNvPr>
          <p:cNvSpPr txBox="1"/>
          <p:nvPr/>
        </p:nvSpPr>
        <p:spPr>
          <a:xfrm>
            <a:off x="808076" y="904430"/>
            <a:ext cx="7060018" cy="369332"/>
          </a:xfrm>
          <a:prstGeom prst="rect">
            <a:avLst/>
          </a:prstGeom>
          <a:noFill/>
        </p:spPr>
        <p:txBody>
          <a:bodyPr wrap="square" rtlCol="0">
            <a:spAutoFit/>
          </a:bodyPr>
          <a:lstStyle/>
          <a:p>
            <a:r>
              <a:rPr lang="es-ES" b="1" dirty="0"/>
              <a:t>BACK: SignalR Hub invoca el método y se notifica al resto de clientes</a:t>
            </a:r>
          </a:p>
        </p:txBody>
      </p:sp>
      <p:sp>
        <p:nvSpPr>
          <p:cNvPr id="9" name="CuadroTexto 8">
            <a:extLst>
              <a:ext uri="{FF2B5EF4-FFF2-40B4-BE49-F238E27FC236}">
                <a16:creationId xmlns:a16="http://schemas.microsoft.com/office/drawing/2014/main" id="{EA8B55B6-5AFC-C529-C140-521654C5131A}"/>
              </a:ext>
            </a:extLst>
          </p:cNvPr>
          <p:cNvSpPr txBox="1"/>
          <p:nvPr/>
        </p:nvSpPr>
        <p:spPr>
          <a:xfrm>
            <a:off x="808076" y="3483570"/>
            <a:ext cx="6095002" cy="369332"/>
          </a:xfrm>
          <a:prstGeom prst="rect">
            <a:avLst/>
          </a:prstGeom>
          <a:noFill/>
        </p:spPr>
        <p:txBody>
          <a:bodyPr wrap="none" rtlCol="0">
            <a:spAutoFit/>
          </a:bodyPr>
          <a:lstStyle/>
          <a:p>
            <a:r>
              <a:rPr lang="es-ES" b="1" dirty="0"/>
              <a:t>FRONT: El front recibe las actualizaciones del SignalR del back </a:t>
            </a:r>
          </a:p>
        </p:txBody>
      </p:sp>
      <p:pic>
        <p:nvPicPr>
          <p:cNvPr id="11" name="Imagen 10">
            <a:extLst>
              <a:ext uri="{FF2B5EF4-FFF2-40B4-BE49-F238E27FC236}">
                <a16:creationId xmlns:a16="http://schemas.microsoft.com/office/drawing/2014/main" id="{76CF82B8-8E60-A13D-FD44-CE4B52010BFE}"/>
              </a:ext>
            </a:extLst>
          </p:cNvPr>
          <p:cNvPicPr>
            <a:picLocks noChangeAspect="1"/>
          </p:cNvPicPr>
          <p:nvPr/>
        </p:nvPicPr>
        <p:blipFill>
          <a:blip r:embed="rId2"/>
          <a:stretch>
            <a:fillRect/>
          </a:stretch>
        </p:blipFill>
        <p:spPr>
          <a:xfrm>
            <a:off x="937070" y="1328332"/>
            <a:ext cx="5810250" cy="1114425"/>
          </a:xfrm>
          <a:prstGeom prst="rect">
            <a:avLst/>
          </a:prstGeom>
        </p:spPr>
      </p:pic>
      <p:pic>
        <p:nvPicPr>
          <p:cNvPr id="13" name="Imagen 12">
            <a:extLst>
              <a:ext uri="{FF2B5EF4-FFF2-40B4-BE49-F238E27FC236}">
                <a16:creationId xmlns:a16="http://schemas.microsoft.com/office/drawing/2014/main" id="{557F50DB-4F39-62A8-F6BF-F39B444E1966}"/>
              </a:ext>
            </a:extLst>
          </p:cNvPr>
          <p:cNvPicPr>
            <a:picLocks noChangeAspect="1"/>
          </p:cNvPicPr>
          <p:nvPr/>
        </p:nvPicPr>
        <p:blipFill>
          <a:blip r:embed="rId3"/>
          <a:stretch>
            <a:fillRect/>
          </a:stretch>
        </p:blipFill>
        <p:spPr>
          <a:xfrm>
            <a:off x="905173" y="3907472"/>
            <a:ext cx="6743700" cy="1038225"/>
          </a:xfrm>
          <a:prstGeom prst="rect">
            <a:avLst/>
          </a:prstGeom>
        </p:spPr>
      </p:pic>
    </p:spTree>
    <p:extLst>
      <p:ext uri="{BB962C8B-B14F-4D97-AF65-F5344CB8AC3E}">
        <p14:creationId xmlns:p14="http://schemas.microsoft.com/office/powerpoint/2010/main" val="2984669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8</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80</a:t>
            </a:fld>
            <a:endParaRPr lang="es-ES"/>
          </a:p>
        </p:txBody>
      </p:sp>
      <p:pic>
        <p:nvPicPr>
          <p:cNvPr id="5" name="Imagen 4">
            <a:extLst>
              <a:ext uri="{FF2B5EF4-FFF2-40B4-BE49-F238E27FC236}">
                <a16:creationId xmlns:a16="http://schemas.microsoft.com/office/drawing/2014/main" id="{18B58048-77E6-FF0A-6F58-7A42F99458D7}"/>
              </a:ext>
            </a:extLst>
          </p:cNvPr>
          <p:cNvPicPr>
            <a:picLocks noChangeAspect="1"/>
          </p:cNvPicPr>
          <p:nvPr/>
        </p:nvPicPr>
        <p:blipFill>
          <a:blip r:embed="rId2"/>
          <a:stretch>
            <a:fillRect/>
          </a:stretch>
        </p:blipFill>
        <p:spPr>
          <a:xfrm>
            <a:off x="287708" y="1691443"/>
            <a:ext cx="5096553" cy="887298"/>
          </a:xfrm>
          <a:prstGeom prst="rect">
            <a:avLst/>
          </a:prstGeom>
        </p:spPr>
      </p:pic>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D811ED74-A8C1-BC06-6264-C7947CA98786}"/>
              </a:ext>
            </a:extLst>
          </p:cNvPr>
          <p:cNvSpPr txBox="1"/>
          <p:nvPr/>
        </p:nvSpPr>
        <p:spPr>
          <a:xfrm>
            <a:off x="188556" y="1088816"/>
            <a:ext cx="9310576" cy="369332"/>
          </a:xfrm>
          <a:prstGeom prst="rect">
            <a:avLst/>
          </a:prstGeom>
          <a:noFill/>
        </p:spPr>
        <p:txBody>
          <a:bodyPr wrap="square" rtlCol="0">
            <a:spAutoFit/>
          </a:bodyPr>
          <a:lstStyle/>
          <a:p>
            <a:r>
              <a:rPr lang="es-ES" dirty="0"/>
              <a:t>Cuando utilizas </a:t>
            </a:r>
            <a:r>
              <a:rPr lang="es-ES" b="1" dirty="0" err="1"/>
              <a:t>send</a:t>
            </a:r>
            <a:r>
              <a:rPr lang="es-ES" dirty="0"/>
              <a:t>, </a:t>
            </a:r>
            <a:r>
              <a:rPr lang="es-ES" b="1" dirty="0">
                <a:solidFill>
                  <a:srgbClr val="C00000"/>
                </a:solidFill>
              </a:rPr>
              <a:t>no</a:t>
            </a:r>
            <a:r>
              <a:rPr lang="es-ES" dirty="0"/>
              <a:t> obtienes ni esperas ninguna respuesta por parte del BACK.</a:t>
            </a:r>
          </a:p>
        </p:txBody>
      </p:sp>
      <p:pic>
        <p:nvPicPr>
          <p:cNvPr id="9" name="Imagen 8">
            <a:extLst>
              <a:ext uri="{FF2B5EF4-FFF2-40B4-BE49-F238E27FC236}">
                <a16:creationId xmlns:a16="http://schemas.microsoft.com/office/drawing/2014/main" id="{F602AD6F-9507-0495-5679-6E6E3B201287}"/>
              </a:ext>
            </a:extLst>
          </p:cNvPr>
          <p:cNvPicPr>
            <a:picLocks noChangeAspect="1"/>
          </p:cNvPicPr>
          <p:nvPr/>
        </p:nvPicPr>
        <p:blipFill>
          <a:blip r:embed="rId3"/>
          <a:stretch>
            <a:fillRect/>
          </a:stretch>
        </p:blipFill>
        <p:spPr>
          <a:xfrm>
            <a:off x="287708" y="2921264"/>
            <a:ext cx="6403513" cy="1253092"/>
          </a:xfrm>
          <a:prstGeom prst="rect">
            <a:avLst/>
          </a:prstGeom>
        </p:spPr>
      </p:pic>
      <p:sp>
        <p:nvSpPr>
          <p:cNvPr id="2" name="CuadroTexto 1">
            <a:extLst>
              <a:ext uri="{FF2B5EF4-FFF2-40B4-BE49-F238E27FC236}">
                <a16:creationId xmlns:a16="http://schemas.microsoft.com/office/drawing/2014/main" id="{56F4525F-4E45-F8F3-BF58-044EB71E4C6D}"/>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3" name="Elipse 2">
            <a:extLst>
              <a:ext uri="{FF2B5EF4-FFF2-40B4-BE49-F238E27FC236}">
                <a16:creationId xmlns:a16="http://schemas.microsoft.com/office/drawing/2014/main" id="{5354F84F-7A81-3658-2901-6FFBB860547B}"/>
              </a:ext>
            </a:extLst>
          </p:cNvPr>
          <p:cNvSpPr/>
          <p:nvPr/>
        </p:nvSpPr>
        <p:spPr>
          <a:xfrm>
            <a:off x="1399141" y="2078983"/>
            <a:ext cx="550844" cy="3591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8290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81</a:t>
            </a:fld>
            <a:endParaRPr lang="es-ES"/>
          </a:p>
        </p:txBody>
      </p:sp>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3" name="Imagen 2">
            <a:extLst>
              <a:ext uri="{FF2B5EF4-FFF2-40B4-BE49-F238E27FC236}">
                <a16:creationId xmlns:a16="http://schemas.microsoft.com/office/drawing/2014/main" id="{04C21F41-F692-D189-2A0B-BAFAD59A6932}"/>
              </a:ext>
            </a:extLst>
          </p:cNvPr>
          <p:cNvPicPr>
            <a:picLocks noChangeAspect="1"/>
          </p:cNvPicPr>
          <p:nvPr/>
        </p:nvPicPr>
        <p:blipFill>
          <a:blip r:embed="rId2"/>
          <a:stretch>
            <a:fillRect/>
          </a:stretch>
        </p:blipFill>
        <p:spPr>
          <a:xfrm>
            <a:off x="392446" y="3429000"/>
            <a:ext cx="6322824" cy="1353415"/>
          </a:xfrm>
          <a:prstGeom prst="rect">
            <a:avLst/>
          </a:prstGeom>
        </p:spPr>
      </p:pic>
      <p:pic>
        <p:nvPicPr>
          <p:cNvPr id="10" name="Imagen 9">
            <a:extLst>
              <a:ext uri="{FF2B5EF4-FFF2-40B4-BE49-F238E27FC236}">
                <a16:creationId xmlns:a16="http://schemas.microsoft.com/office/drawing/2014/main" id="{F8734652-FF6B-2281-EAAD-0F77B776379E}"/>
              </a:ext>
            </a:extLst>
          </p:cNvPr>
          <p:cNvPicPr>
            <a:picLocks noChangeAspect="1"/>
          </p:cNvPicPr>
          <p:nvPr/>
        </p:nvPicPr>
        <p:blipFill>
          <a:blip r:embed="rId3"/>
          <a:stretch>
            <a:fillRect/>
          </a:stretch>
        </p:blipFill>
        <p:spPr>
          <a:xfrm>
            <a:off x="392446" y="1598316"/>
            <a:ext cx="4343400" cy="1685925"/>
          </a:xfrm>
          <a:prstGeom prst="rect">
            <a:avLst/>
          </a:prstGeom>
        </p:spPr>
      </p:pic>
      <p:sp>
        <p:nvSpPr>
          <p:cNvPr id="5" name="CuadroTexto 4">
            <a:extLst>
              <a:ext uri="{FF2B5EF4-FFF2-40B4-BE49-F238E27FC236}">
                <a16:creationId xmlns:a16="http://schemas.microsoft.com/office/drawing/2014/main" id="{48CAC85D-B5A0-BC60-B77B-01183F3D07B4}"/>
              </a:ext>
            </a:extLst>
          </p:cNvPr>
          <p:cNvSpPr txBox="1"/>
          <p:nvPr/>
        </p:nvSpPr>
        <p:spPr>
          <a:xfrm>
            <a:off x="276691" y="1113587"/>
            <a:ext cx="9230866" cy="369332"/>
          </a:xfrm>
          <a:prstGeom prst="rect">
            <a:avLst/>
          </a:prstGeom>
          <a:noFill/>
        </p:spPr>
        <p:txBody>
          <a:bodyPr wrap="square">
            <a:spAutoFit/>
          </a:bodyPr>
          <a:lstStyle/>
          <a:p>
            <a:r>
              <a:rPr lang="es-ES" dirty="0"/>
              <a:t>En cambio, cuando utilizas </a:t>
            </a:r>
            <a:r>
              <a:rPr lang="es-ES" b="1" dirty="0" err="1"/>
              <a:t>invoke</a:t>
            </a:r>
            <a:r>
              <a:rPr lang="es-ES" dirty="0">
                <a:solidFill>
                  <a:schemeClr val="accent6"/>
                </a:solidFill>
              </a:rPr>
              <a:t> </a:t>
            </a:r>
            <a:r>
              <a:rPr lang="es-ES" b="1" dirty="0">
                <a:solidFill>
                  <a:schemeClr val="accent6"/>
                </a:solidFill>
              </a:rPr>
              <a:t>sí </a:t>
            </a:r>
            <a:r>
              <a:rPr lang="es-ES" dirty="0"/>
              <a:t>que esperas una respuesta o un valor por parte del BACK.</a:t>
            </a:r>
          </a:p>
        </p:txBody>
      </p:sp>
      <p:sp>
        <p:nvSpPr>
          <p:cNvPr id="7" name="CuadroTexto 6">
            <a:extLst>
              <a:ext uri="{FF2B5EF4-FFF2-40B4-BE49-F238E27FC236}">
                <a16:creationId xmlns:a16="http://schemas.microsoft.com/office/drawing/2014/main" id="{D54DA897-F749-0496-6193-F6ED04B3B151}"/>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8" name="Elipse 7">
            <a:extLst>
              <a:ext uri="{FF2B5EF4-FFF2-40B4-BE49-F238E27FC236}">
                <a16:creationId xmlns:a16="http://schemas.microsoft.com/office/drawing/2014/main" id="{3AD56ACE-666F-5D2E-E11C-449289AD0258}"/>
              </a:ext>
            </a:extLst>
          </p:cNvPr>
          <p:cNvSpPr/>
          <p:nvPr/>
        </p:nvSpPr>
        <p:spPr>
          <a:xfrm>
            <a:off x="1299990" y="2115239"/>
            <a:ext cx="694063"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DA61065C-B553-D173-E449-F8027B2BA162}"/>
              </a:ext>
            </a:extLst>
          </p:cNvPr>
          <p:cNvSpPr/>
          <p:nvPr/>
        </p:nvSpPr>
        <p:spPr>
          <a:xfrm>
            <a:off x="3094118" y="2115238"/>
            <a:ext cx="107025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62F5DA9-9DD2-8BE5-E315-418BDE8FF904}"/>
              </a:ext>
            </a:extLst>
          </p:cNvPr>
          <p:cNvSpPr/>
          <p:nvPr/>
        </p:nvSpPr>
        <p:spPr>
          <a:xfrm>
            <a:off x="1443210" y="3717362"/>
            <a:ext cx="92703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4AB4AD2-50AD-DFEA-3342-84A394F3E2BA}"/>
              </a:ext>
            </a:extLst>
          </p:cNvPr>
          <p:cNvSpPr/>
          <p:nvPr/>
        </p:nvSpPr>
        <p:spPr>
          <a:xfrm>
            <a:off x="550844" y="4358775"/>
            <a:ext cx="3183874"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44298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82</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5078313"/>
          </a:xfrm>
          <a:prstGeom prst="rect">
            <a:avLst/>
          </a:prstGeom>
          <a:solidFill>
            <a:schemeClr val="accent2">
              <a:lumMod val="20000"/>
              <a:lumOff val="80000"/>
            </a:schemeClr>
          </a:solidFill>
        </p:spPr>
        <p:txBody>
          <a:bodyPr wrap="square" rtlCol="0">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605248"/>
            <a:ext cx="5526891" cy="369332"/>
          </a:xfrm>
          <a:prstGeom prst="rect">
            <a:avLst/>
          </a:prstGeom>
          <a:noFill/>
        </p:spPr>
        <p:txBody>
          <a:bodyPr wrap="square" rtlCol="0">
            <a:spAutoFit/>
          </a:bodyPr>
          <a:lstStyle/>
          <a:p>
            <a:r>
              <a:rPr lang="es-ES" b="1" dirty="0"/>
              <a:t>Clase </a:t>
            </a:r>
            <a:r>
              <a:rPr lang="es-ES" b="1" dirty="0" err="1"/>
              <a:t>Hub.cs</a:t>
            </a:r>
            <a:r>
              <a:rPr lang="es-ES" b="1" dirty="0"/>
              <a:t> de parte del servidor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5" y="1111904"/>
            <a:ext cx="9243237" cy="4862870"/>
          </a:xfrm>
          <a:prstGeom prst="rect">
            <a:avLst/>
          </a:prstGeom>
          <a:noFill/>
        </p:spPr>
        <p:txBody>
          <a:bodyPr wrap="square" rtlCol="0">
            <a:spAutoFit/>
          </a:bodyPr>
          <a:lstStyle/>
          <a:p>
            <a:r>
              <a:rPr lang="es-ES" sz="1600" u="sng" dirty="0"/>
              <a:t>Propiedades</a:t>
            </a:r>
            <a:r>
              <a:rPr lang="es-ES" sz="1600" dirty="0"/>
              <a:t>:</a:t>
            </a:r>
          </a:p>
          <a:p>
            <a:r>
              <a:rPr lang="es-ES" sz="1600" dirty="0" err="1">
                <a:solidFill>
                  <a:srgbClr val="FF4F00"/>
                </a:solidFill>
                <a:latin typeface="Cascadia Mono" panose="020B0609020000020004" pitchFamily="49" charset="0"/>
              </a:rPr>
              <a:t>HubCallerContext</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Context</a:t>
            </a:r>
            <a:endParaRPr lang="es-ES" sz="1600" dirty="0">
              <a:solidFill>
                <a:srgbClr val="000000"/>
              </a:solidFill>
              <a:latin typeface="Cascadia Mono" panose="020B0609020000020004" pitchFamily="49" charset="0"/>
            </a:endParaRPr>
          </a:p>
          <a:p>
            <a:r>
              <a:rPr lang="es-ES" sz="1600" dirty="0"/>
              <a:t>	</a:t>
            </a:r>
            <a:r>
              <a:rPr lang="es-ES" sz="1600" u="sng" dirty="0"/>
              <a:t> Propiedades </a:t>
            </a:r>
            <a:r>
              <a:rPr lang="es-ES" sz="1600" dirty="0"/>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IHubCallerClients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Clients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IGroupManager</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Groups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dirty="0"/>
          </a:p>
          <a:p>
            <a:endParaRPr lang="es-ES" dirty="0"/>
          </a:p>
          <a:p>
            <a:r>
              <a:rPr lang="es-ES" sz="1600" u="sng" dirty="0"/>
              <a:t>Métodos</a:t>
            </a:r>
            <a:r>
              <a:rPr lang="es-ES" sz="1600" dirty="0"/>
              <a:t>:</a:t>
            </a:r>
          </a:p>
          <a:p>
            <a:r>
              <a:rPr lang="es-ES" sz="1400" dirty="0">
                <a:latin typeface="Cascadia Mono" panose="020B0609020000020004" pitchFamily="49" charset="0"/>
              </a:rPr>
              <a:t>virtual</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OnConnectedAsync</a:t>
            </a:r>
            <a:r>
              <a:rPr lang="es-E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virtual Task </a:t>
            </a:r>
            <a:r>
              <a:rPr lang="en-US" sz="1400" dirty="0" err="1">
                <a:solidFill>
                  <a:srgbClr val="000000"/>
                </a:solidFill>
                <a:latin typeface="Cascadia Mono" panose="020B0609020000020004" pitchFamily="49" charset="0"/>
              </a:rPr>
              <a:t>OnDisconnectedAsync</a:t>
            </a:r>
            <a:r>
              <a:rPr lang="en-US" sz="1400" dirty="0">
                <a:solidFill>
                  <a:srgbClr val="000000"/>
                </a:solidFill>
                <a:latin typeface="Cascadia Mono" panose="020B0609020000020004" pitchFamily="49" charset="0"/>
              </a:rPr>
              <a:t>(Exception? exception)</a:t>
            </a:r>
            <a:endParaRPr lang="es-ES" sz="1400"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6" y="1950882"/>
            <a:ext cx="8579304" cy="738664"/>
          </a:xfrm>
          <a:prstGeom prst="rect">
            <a:avLst/>
          </a:prstGeom>
          <a:solidFill>
            <a:schemeClr val="accent2">
              <a:lumMod val="40000"/>
              <a:lumOff val="60000"/>
            </a:schemeClr>
          </a:solidFill>
        </p:spPr>
        <p:txBody>
          <a:bodyPr wrap="square" rtlCol="0">
            <a:spAutoFit/>
          </a:bodyPr>
          <a:lstStyle/>
          <a:p>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ConnectionId</a:t>
            </a:r>
            <a:r>
              <a:rPr lang="es-ES" sz="1400" dirty="0">
                <a:latin typeface="Cascadia Mono" panose="020B0609020000020004" pitchFamily="49" charset="0"/>
              </a:rPr>
              <a:t>, </a:t>
            </a:r>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UserIdentifier</a:t>
            </a:r>
            <a:r>
              <a:rPr lang="es-ES" sz="1400" dirty="0">
                <a:latin typeface="Cascadia Mono" panose="020B0609020000020004" pitchFamily="49" charset="0"/>
              </a:rPr>
              <a:t>, </a:t>
            </a:r>
            <a:r>
              <a:rPr lang="es-ES" sz="1400" dirty="0" err="1">
                <a:latin typeface="Cascadia Mono" panose="020B0609020000020004" pitchFamily="49" charset="0"/>
              </a:rPr>
              <a:t>ClaimsPrincipal</a:t>
            </a:r>
            <a:r>
              <a:rPr lang="es-ES" sz="1400" dirty="0">
                <a:latin typeface="Cascadia Mono" panose="020B0609020000020004" pitchFamily="49" charset="0"/>
              </a:rPr>
              <a:t>? </a:t>
            </a:r>
            <a:r>
              <a:rPr lang="es-ES" sz="1400" b="1" dirty="0" err="1">
                <a:latin typeface="Cascadia Mono" panose="020B0609020000020004" pitchFamily="49" charset="0"/>
              </a:rPr>
              <a:t>User</a:t>
            </a:r>
            <a:r>
              <a:rPr lang="es-ES" sz="1400" dirty="0">
                <a:latin typeface="Cascadia Mono" panose="020B0609020000020004" pitchFamily="49" charset="0"/>
              </a:rPr>
              <a:t>, </a:t>
            </a:r>
            <a:r>
              <a:rPr lang="es-ES" sz="1400" dirty="0" err="1">
                <a:latin typeface="Cascadia Mono" panose="020B0609020000020004" pitchFamily="49" charset="0"/>
              </a:rPr>
              <a:t>IDictionary</a:t>
            </a:r>
            <a:r>
              <a:rPr lang="es-ES" sz="1400" dirty="0">
                <a:latin typeface="Cascadia Mono" panose="020B0609020000020004" pitchFamily="49" charset="0"/>
              </a:rPr>
              <a:t>&lt;</a:t>
            </a:r>
            <a:r>
              <a:rPr lang="es-ES" sz="1400" dirty="0" err="1">
                <a:latin typeface="Cascadia Mono" panose="020B0609020000020004" pitchFamily="49" charset="0"/>
              </a:rPr>
              <a:t>object</a:t>
            </a:r>
            <a:r>
              <a:rPr lang="es-ES" sz="1400" dirty="0">
                <a:latin typeface="Cascadia Mono" panose="020B0609020000020004" pitchFamily="49" charset="0"/>
              </a:rPr>
              <a:t>, </a:t>
            </a:r>
            <a:r>
              <a:rPr lang="es-ES" sz="1400" dirty="0" err="1">
                <a:latin typeface="Cascadia Mono" panose="020B0609020000020004" pitchFamily="49" charset="0"/>
              </a:rPr>
              <a:t>object</a:t>
            </a:r>
            <a:r>
              <a:rPr lang="es-ES" sz="1400" dirty="0">
                <a:latin typeface="Cascadia Mono" panose="020B0609020000020004" pitchFamily="49" charset="0"/>
              </a:rPr>
              <a:t>?&gt; </a:t>
            </a:r>
            <a:r>
              <a:rPr lang="es-ES" sz="1400" b="1" dirty="0" err="1">
                <a:latin typeface="Cascadia Mono" panose="020B0609020000020004" pitchFamily="49" charset="0"/>
              </a:rPr>
              <a:t>Items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IFeatureCollection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Features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CancellationToken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ConnectionAborted</a:t>
            </a:r>
            <a:endParaRPr lang="es-ES" sz="14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6" y="3361813"/>
            <a:ext cx="8579304" cy="523220"/>
          </a:xfrm>
          <a:prstGeom prst="rect">
            <a:avLst/>
          </a:prstGeom>
          <a:solidFill>
            <a:schemeClr val="accent2">
              <a:lumMod val="40000"/>
              <a:lumOff val="60000"/>
            </a:schemeClr>
          </a:solidFill>
        </p:spPr>
        <p:txBody>
          <a:bodyPr wrap="square" rtlCol="0">
            <a:spAutoFit/>
          </a:bodyPr>
          <a:lstStyle/>
          <a:p>
            <a:r>
              <a:rPr lang="es-ES" sz="1400" dirty="0">
                <a:solidFill>
                  <a:srgbClr val="000000"/>
                </a:solidFill>
                <a:latin typeface="Cascadia Mono" panose="020B0609020000020004" pitchFamily="49" charset="0"/>
              </a:rPr>
              <a:t>T </a:t>
            </a:r>
            <a:r>
              <a:rPr lang="es-ES" sz="1400" b="1" dirty="0" err="1">
                <a:solidFill>
                  <a:srgbClr val="000000"/>
                </a:solidFill>
                <a:latin typeface="Cascadia Mono" panose="020B0609020000020004" pitchFamily="49" charset="0"/>
              </a:rPr>
              <a:t>All</a:t>
            </a:r>
            <a:r>
              <a:rPr lang="es-ES" sz="1400" dirty="0" err="1">
                <a:solidFill>
                  <a:srgbClr val="000000"/>
                </a:solidFill>
                <a:latin typeface="Cascadia Mono" panose="020B0609020000020004" pitchFamily="49" charset="0"/>
              </a:rPr>
              <a:t>,T</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AllExcept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Caller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OthersInGroup</a:t>
            </a:r>
            <a:r>
              <a:rPr lang="es-ES" sz="1400" dirty="0">
                <a:solidFill>
                  <a:srgbClr val="000000"/>
                </a:solidFill>
                <a:latin typeface="Cascadia Mono" panose="020B0609020000020004" pitchFamily="49" charset="0"/>
              </a:rPr>
              <a:t>, T </a:t>
            </a:r>
            <a:r>
              <a:rPr lang="es-ES" sz="1400" b="1" dirty="0">
                <a:solidFill>
                  <a:srgbClr val="000000"/>
                </a:solidFill>
                <a:latin typeface="Cascadia Mono" panose="020B0609020000020004" pitchFamily="49" charset="0"/>
              </a:rPr>
              <a:t>Client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Clients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Users</a:t>
            </a:r>
            <a:r>
              <a:rPr lang="es-ES" sz="1400" dirty="0">
                <a:solidFill>
                  <a:srgbClr val="000000"/>
                </a:solidFill>
                <a:latin typeface="Cascadia Mono" panose="020B0609020000020004" pitchFamily="49" charset="0"/>
              </a:rPr>
              <a:t> </a:t>
            </a:r>
            <a:endParaRPr lang="es-ES" sz="12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6" y="4646086"/>
            <a:ext cx="8579304" cy="307777"/>
          </a:xfrm>
          <a:prstGeom prst="rect">
            <a:avLst/>
          </a:prstGeom>
          <a:solidFill>
            <a:schemeClr val="accent2">
              <a:lumMod val="40000"/>
              <a:lumOff val="60000"/>
            </a:schemeClr>
          </a:solidFill>
        </p:spPr>
        <p:txBody>
          <a:bodyPr wrap="square" rtlCol="0">
            <a:spAutoFit/>
          </a:bodyPr>
          <a:lstStyle/>
          <a:p>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AddToGroupAsync</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RemoveFromGroupAsync</a:t>
            </a:r>
            <a:endParaRPr lang="es-ES" sz="1100" b="1" dirty="0"/>
          </a:p>
        </p:txBody>
      </p:sp>
    </p:spTree>
    <p:extLst>
      <p:ext uri="{BB962C8B-B14F-4D97-AF65-F5344CB8AC3E}">
        <p14:creationId xmlns:p14="http://schemas.microsoft.com/office/powerpoint/2010/main" val="2298696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B9AF15B-0160-8B53-2527-A117F8024F49}"/>
              </a:ext>
            </a:extLst>
          </p:cNvPr>
          <p:cNvSpPr>
            <a:spLocks noGrp="1"/>
          </p:cNvSpPr>
          <p:nvPr>
            <p:ph type="sldNum" sz="quarter" idx="12"/>
          </p:nvPr>
        </p:nvSpPr>
        <p:spPr/>
        <p:txBody>
          <a:bodyPr/>
          <a:lstStyle/>
          <a:p>
            <a:fld id="{9A396ACE-1A63-459D-82B4-27C23849521D}" type="slidenum">
              <a:rPr lang="es-ES" smtClean="0"/>
              <a:t>83</a:t>
            </a:fld>
            <a:endParaRPr lang="es-ES"/>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3852C5AC-AD8C-E9CA-A51F-0345BDF15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720" y="1307212"/>
            <a:ext cx="7336559" cy="4243575"/>
          </a:xfrm>
          <a:prstGeom prst="rect">
            <a:avLst/>
          </a:prstGeom>
        </p:spPr>
      </p:pic>
      <p:sp>
        <p:nvSpPr>
          <p:cNvPr id="6" name="CuadroTexto 5">
            <a:extLst>
              <a:ext uri="{FF2B5EF4-FFF2-40B4-BE49-F238E27FC236}">
                <a16:creationId xmlns:a16="http://schemas.microsoft.com/office/drawing/2014/main" id="{09925841-839F-5EE9-3712-4E681817253B}"/>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286634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015FB13-D932-BDD0-3A10-8B1490A8790A}"/>
              </a:ext>
            </a:extLst>
          </p:cNvPr>
          <p:cNvSpPr>
            <a:spLocks noGrp="1"/>
          </p:cNvSpPr>
          <p:nvPr>
            <p:ph type="sldNum" sz="quarter" idx="12"/>
          </p:nvPr>
        </p:nvSpPr>
        <p:spPr/>
        <p:txBody>
          <a:bodyPr/>
          <a:lstStyle/>
          <a:p>
            <a:fld id="{9A396ACE-1A63-459D-82B4-27C23849521D}" type="slidenum">
              <a:rPr lang="es-ES" smtClean="0"/>
              <a:t>84</a:t>
            </a:fld>
            <a:endParaRPr lang="es-ES"/>
          </a:p>
        </p:txBody>
      </p:sp>
      <p:sp>
        <p:nvSpPr>
          <p:cNvPr id="5" name="CuadroTexto 4">
            <a:extLst>
              <a:ext uri="{FF2B5EF4-FFF2-40B4-BE49-F238E27FC236}">
                <a16:creationId xmlns:a16="http://schemas.microsoft.com/office/drawing/2014/main" id="{0848A292-D26C-CC69-348F-14A806E329EC}"/>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9226E6F5-192D-DED2-148A-F1B52CFF3F7E}"/>
              </a:ext>
            </a:extLst>
          </p:cNvPr>
          <p:cNvSpPr txBox="1"/>
          <p:nvPr/>
        </p:nvSpPr>
        <p:spPr>
          <a:xfrm>
            <a:off x="116957" y="685763"/>
            <a:ext cx="9462977" cy="2539157"/>
          </a:xfrm>
          <a:prstGeom prst="rect">
            <a:avLst/>
          </a:prstGeom>
          <a:noFill/>
        </p:spPr>
        <p:txBody>
          <a:bodyPr wrap="square" rtlCol="0">
            <a:spAutoFit/>
          </a:bodyPr>
          <a:lstStyle/>
          <a:p>
            <a:pPr algn="just"/>
            <a:r>
              <a:rPr lang="es-ES" u="sng" dirty="0"/>
              <a:t>Métodos:</a:t>
            </a:r>
          </a:p>
          <a:p>
            <a:pPr algn="just"/>
            <a:endParaRPr lang="es-ES" sz="700" u="sng" dirty="0"/>
          </a:p>
          <a:p>
            <a:pPr algn="just"/>
            <a:r>
              <a:rPr lang="es-ES" sz="1600" dirty="0" err="1">
                <a:solidFill>
                  <a:srgbClr val="000000"/>
                </a:solidFill>
                <a:latin typeface="Cascadia Mono" panose="020B0609020000020004" pitchFamily="49" charset="0"/>
              </a:rPr>
              <a:t>OnConnectedAsync</a:t>
            </a:r>
            <a:r>
              <a:rPr lang="es-ES" sz="1600" dirty="0">
                <a:solidFill>
                  <a:srgbClr val="000000"/>
                </a:solidFill>
                <a:latin typeface="Cascadia Mono" panose="020B0609020000020004" pitchFamily="49" charset="0"/>
              </a:rPr>
              <a:t>: </a:t>
            </a:r>
            <a:r>
              <a:rPr lang="es-ES" sz="1600" dirty="0">
                <a:solidFill>
                  <a:srgbClr val="000000"/>
                </a:solidFill>
              </a:rPr>
              <a:t>Se Llama cuando se establece una nueva conexión con el </a:t>
            </a:r>
            <a:r>
              <a:rPr lang="es-ES" sz="1600" dirty="0" err="1">
                <a:solidFill>
                  <a:srgbClr val="000000"/>
                </a:solidFill>
              </a:rPr>
              <a:t>hub</a:t>
            </a:r>
            <a:r>
              <a:rPr lang="es-ES" sz="1600" dirty="0">
                <a:solidFill>
                  <a:srgbClr val="000000"/>
                </a:solidFill>
              </a:rPr>
              <a:t>.</a:t>
            </a:r>
          </a:p>
          <a:p>
            <a:pPr algn="just"/>
            <a:r>
              <a:rPr lang="en-US" sz="1600" dirty="0" err="1">
                <a:solidFill>
                  <a:srgbClr val="000000"/>
                </a:solidFill>
                <a:latin typeface="Cascadia Mono" panose="020B0609020000020004" pitchFamily="49" charset="0"/>
              </a:rPr>
              <a:t>OnDisconnectedAsync</a:t>
            </a:r>
            <a:r>
              <a:rPr lang="en-US" sz="1600" dirty="0">
                <a:solidFill>
                  <a:srgbClr val="000000"/>
                </a:solidFill>
                <a:latin typeface="Cascadia Mono" panose="020B0609020000020004" pitchFamily="49" charset="0"/>
              </a:rPr>
              <a:t>: </a:t>
            </a:r>
            <a:r>
              <a:rPr lang="en-US" sz="1600" dirty="0">
                <a:solidFill>
                  <a:srgbClr val="000000"/>
                </a:solidFill>
              </a:rPr>
              <a:t>Se </a:t>
            </a:r>
            <a:r>
              <a:rPr lang="es-ES" sz="1600" dirty="0">
                <a:solidFill>
                  <a:srgbClr val="000000"/>
                </a:solidFill>
              </a:rPr>
              <a:t>Llama cuando se termina una conexión con el </a:t>
            </a:r>
            <a:r>
              <a:rPr lang="es-ES" sz="1600" dirty="0" err="1">
                <a:solidFill>
                  <a:srgbClr val="000000"/>
                </a:solidFill>
              </a:rPr>
              <a:t>hub</a:t>
            </a:r>
            <a:r>
              <a:rPr lang="es-ES" sz="1600" dirty="0">
                <a:solidFill>
                  <a:srgbClr val="000000"/>
                </a:solidFill>
              </a:rPr>
              <a:t>.</a:t>
            </a:r>
          </a:p>
          <a:p>
            <a:pPr algn="just"/>
            <a:endParaRPr lang="es-ES" sz="1600" dirty="0">
              <a:solidFill>
                <a:srgbClr val="000000"/>
              </a:solidFill>
            </a:endParaRPr>
          </a:p>
          <a:p>
            <a:pPr algn="just"/>
            <a:r>
              <a:rPr lang="es-ES" sz="1600" b="1" dirty="0">
                <a:solidFill>
                  <a:srgbClr val="000000"/>
                </a:solidFill>
              </a:rPr>
              <a:t>Lo interesante </a:t>
            </a:r>
            <a:r>
              <a:rPr lang="es-ES" sz="1600" dirty="0">
                <a:solidFill>
                  <a:srgbClr val="000000"/>
                </a:solidFill>
              </a:rPr>
              <a:t>de estos métodos </a:t>
            </a:r>
            <a:r>
              <a:rPr lang="es-ES" sz="1600" b="1" dirty="0">
                <a:solidFill>
                  <a:srgbClr val="000000"/>
                </a:solidFill>
              </a:rPr>
              <a:t>es sobrescribirlos</a:t>
            </a:r>
            <a:r>
              <a:rPr lang="es-ES" sz="1600" dirty="0">
                <a:solidFill>
                  <a:srgbClr val="000000"/>
                </a:solidFill>
              </a:rPr>
              <a:t>. Por ejemplo, queremos ver cuántos usuarios hay conectados al mismo tiempo en una web:</a:t>
            </a:r>
          </a:p>
          <a:p>
            <a:endParaRPr lang="es-ES" sz="1600" dirty="0">
              <a:solidFill>
                <a:srgbClr val="000000"/>
              </a:solidFill>
            </a:endParaRPr>
          </a:p>
          <a:p>
            <a:endParaRPr lang="es-ES" sz="1600" dirty="0"/>
          </a:p>
          <a:p>
            <a:endParaRPr lang="es-ES" dirty="0"/>
          </a:p>
        </p:txBody>
      </p:sp>
      <p:pic>
        <p:nvPicPr>
          <p:cNvPr id="8" name="Imagen 7">
            <a:extLst>
              <a:ext uri="{FF2B5EF4-FFF2-40B4-BE49-F238E27FC236}">
                <a16:creationId xmlns:a16="http://schemas.microsoft.com/office/drawing/2014/main" id="{DB28D287-1A13-1F0E-CBB4-7CA97ABCE467}"/>
              </a:ext>
            </a:extLst>
          </p:cNvPr>
          <p:cNvPicPr>
            <a:picLocks noChangeAspect="1"/>
          </p:cNvPicPr>
          <p:nvPr/>
        </p:nvPicPr>
        <p:blipFill>
          <a:blip r:embed="rId2"/>
          <a:stretch>
            <a:fillRect/>
          </a:stretch>
        </p:blipFill>
        <p:spPr>
          <a:xfrm>
            <a:off x="226156" y="2391289"/>
            <a:ext cx="7328750" cy="3681797"/>
          </a:xfrm>
          <a:prstGeom prst="rect">
            <a:avLst/>
          </a:prstGeom>
        </p:spPr>
      </p:pic>
      <p:cxnSp>
        <p:nvCxnSpPr>
          <p:cNvPr id="10" name="Conector recto 9">
            <a:extLst>
              <a:ext uri="{FF2B5EF4-FFF2-40B4-BE49-F238E27FC236}">
                <a16:creationId xmlns:a16="http://schemas.microsoft.com/office/drawing/2014/main" id="{DF61A71D-7706-76CE-0990-4DB4051B238A}"/>
              </a:ext>
            </a:extLst>
          </p:cNvPr>
          <p:cNvCxnSpPr>
            <a:cxnSpLocks/>
          </p:cNvCxnSpPr>
          <p:nvPr/>
        </p:nvCxnSpPr>
        <p:spPr>
          <a:xfrm>
            <a:off x="873664" y="3432587"/>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20708F5-8FE6-555A-B0B3-FEB31CFC83F0}"/>
              </a:ext>
            </a:extLst>
          </p:cNvPr>
          <p:cNvCxnSpPr>
            <a:cxnSpLocks/>
          </p:cNvCxnSpPr>
          <p:nvPr/>
        </p:nvCxnSpPr>
        <p:spPr>
          <a:xfrm>
            <a:off x="873664" y="4973689"/>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63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AF8F02-E887-9771-A0D9-5E1863368779}"/>
              </a:ext>
            </a:extLst>
          </p:cNvPr>
          <p:cNvSpPr>
            <a:spLocks noGrp="1"/>
          </p:cNvSpPr>
          <p:nvPr>
            <p:ph type="sldNum" sz="quarter" idx="12"/>
          </p:nvPr>
        </p:nvSpPr>
        <p:spPr/>
        <p:txBody>
          <a:bodyPr/>
          <a:lstStyle/>
          <a:p>
            <a:fld id="{9A396ACE-1A63-459D-82B4-27C23849521D}" type="slidenum">
              <a:rPr lang="es-ES" smtClean="0"/>
              <a:t>85</a:t>
            </a:fld>
            <a:endParaRPr lang="es-ES"/>
          </a:p>
        </p:txBody>
      </p:sp>
      <p:sp>
        <p:nvSpPr>
          <p:cNvPr id="5" name="CuadroTexto 4">
            <a:extLst>
              <a:ext uri="{FF2B5EF4-FFF2-40B4-BE49-F238E27FC236}">
                <a16:creationId xmlns:a16="http://schemas.microsoft.com/office/drawing/2014/main" id="{118D58B4-3FA7-B937-C361-2C8DB5EC8871}"/>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7" name="Imagen 6">
            <a:extLst>
              <a:ext uri="{FF2B5EF4-FFF2-40B4-BE49-F238E27FC236}">
                <a16:creationId xmlns:a16="http://schemas.microsoft.com/office/drawing/2014/main" id="{65358C9C-DA6D-9E5A-0F83-EDA8F0873F38}"/>
              </a:ext>
            </a:extLst>
          </p:cNvPr>
          <p:cNvPicPr>
            <a:picLocks noChangeAspect="1"/>
          </p:cNvPicPr>
          <p:nvPr/>
        </p:nvPicPr>
        <p:blipFill>
          <a:blip r:embed="rId2"/>
          <a:stretch>
            <a:fillRect/>
          </a:stretch>
        </p:blipFill>
        <p:spPr>
          <a:xfrm>
            <a:off x="318978" y="2501911"/>
            <a:ext cx="3774558" cy="815878"/>
          </a:xfrm>
          <a:prstGeom prst="rect">
            <a:avLst/>
          </a:prstGeom>
        </p:spPr>
      </p:pic>
      <p:sp>
        <p:nvSpPr>
          <p:cNvPr id="8" name="CuadroTexto 7">
            <a:extLst>
              <a:ext uri="{FF2B5EF4-FFF2-40B4-BE49-F238E27FC236}">
                <a16:creationId xmlns:a16="http://schemas.microsoft.com/office/drawing/2014/main" id="{BF3D645E-AD49-2647-3FE7-16DD20369439}"/>
              </a:ext>
            </a:extLst>
          </p:cNvPr>
          <p:cNvSpPr txBox="1"/>
          <p:nvPr/>
        </p:nvSpPr>
        <p:spPr>
          <a:xfrm>
            <a:off x="215420" y="685763"/>
            <a:ext cx="8056710" cy="646331"/>
          </a:xfrm>
          <a:prstGeom prst="rect">
            <a:avLst/>
          </a:prstGeom>
          <a:noFill/>
        </p:spPr>
        <p:txBody>
          <a:bodyPr wrap="square" rtlCol="0">
            <a:spAutoFit/>
          </a:bodyPr>
          <a:lstStyle/>
          <a:p>
            <a:r>
              <a:rPr lang="es-ES" dirty="0"/>
              <a:t>A nivel de </a:t>
            </a:r>
            <a:r>
              <a:rPr lang="es-ES" b="1" dirty="0"/>
              <a:t>front</a:t>
            </a:r>
            <a:r>
              <a:rPr lang="es-ES" dirty="0"/>
              <a:t> capturaremos la actualización de los usuarios actuales que permanecen activos en la web.</a:t>
            </a:r>
          </a:p>
        </p:txBody>
      </p:sp>
      <p:sp>
        <p:nvSpPr>
          <p:cNvPr id="9" name="CuadroTexto 8">
            <a:extLst>
              <a:ext uri="{FF2B5EF4-FFF2-40B4-BE49-F238E27FC236}">
                <a16:creationId xmlns:a16="http://schemas.microsoft.com/office/drawing/2014/main" id="{0778BECD-19D0-C172-7655-6BA3D6F51993}"/>
              </a:ext>
            </a:extLst>
          </p:cNvPr>
          <p:cNvSpPr txBox="1"/>
          <p:nvPr/>
        </p:nvSpPr>
        <p:spPr>
          <a:xfrm>
            <a:off x="215420" y="1249453"/>
            <a:ext cx="9239693" cy="1200329"/>
          </a:xfrm>
          <a:prstGeom prst="rect">
            <a:avLst/>
          </a:prstGeom>
          <a:noFill/>
        </p:spPr>
        <p:txBody>
          <a:bodyPr wrap="square" rtlCol="0">
            <a:spAutoFit/>
          </a:bodyPr>
          <a:lstStyle/>
          <a:p>
            <a:pPr algn="just"/>
            <a:r>
              <a:rPr lang="es-ES" dirty="0"/>
              <a:t>Lo bueno de estos </a:t>
            </a:r>
            <a:r>
              <a:rPr lang="es-ES" u="sng" dirty="0"/>
              <a:t>métodos</a:t>
            </a:r>
            <a:r>
              <a:rPr lang="es-ES" dirty="0"/>
              <a:t> es que no es </a:t>
            </a:r>
            <a:r>
              <a:rPr lang="es-ES" b="1" dirty="0"/>
              <a:t>necesario</a:t>
            </a:r>
            <a:r>
              <a:rPr lang="es-ES" dirty="0"/>
              <a:t> invocarlos desde el front para que se ejecute, sino que la conexión y la desconexión de los usuarios en el front invoca los métodos del back automáticamente sin necesidad de tener que hacer nosotros nada.</a:t>
            </a:r>
          </a:p>
          <a:p>
            <a:endParaRPr lang="es-ES" dirty="0"/>
          </a:p>
        </p:txBody>
      </p:sp>
      <p:pic>
        <p:nvPicPr>
          <p:cNvPr id="11" name="Imagen 10">
            <a:extLst>
              <a:ext uri="{FF2B5EF4-FFF2-40B4-BE49-F238E27FC236}">
                <a16:creationId xmlns:a16="http://schemas.microsoft.com/office/drawing/2014/main" id="{917D525A-6036-762A-F37E-9AAA228246D4}"/>
              </a:ext>
            </a:extLst>
          </p:cNvPr>
          <p:cNvPicPr>
            <a:picLocks noChangeAspect="1"/>
          </p:cNvPicPr>
          <p:nvPr/>
        </p:nvPicPr>
        <p:blipFill>
          <a:blip r:embed="rId3"/>
          <a:stretch>
            <a:fillRect/>
          </a:stretch>
        </p:blipFill>
        <p:spPr>
          <a:xfrm>
            <a:off x="318978" y="2247459"/>
            <a:ext cx="1881963" cy="332626"/>
          </a:xfrm>
          <a:prstGeom prst="rect">
            <a:avLst/>
          </a:prstGeom>
        </p:spPr>
      </p:pic>
      <p:pic>
        <p:nvPicPr>
          <p:cNvPr id="13" name="Imagen 12">
            <a:extLst>
              <a:ext uri="{FF2B5EF4-FFF2-40B4-BE49-F238E27FC236}">
                <a16:creationId xmlns:a16="http://schemas.microsoft.com/office/drawing/2014/main" id="{86996F96-E951-8EBE-4448-D58D0197501E}"/>
              </a:ext>
            </a:extLst>
          </p:cNvPr>
          <p:cNvPicPr>
            <a:picLocks noChangeAspect="1"/>
          </p:cNvPicPr>
          <p:nvPr/>
        </p:nvPicPr>
        <p:blipFill>
          <a:blip r:embed="rId4"/>
          <a:stretch>
            <a:fillRect/>
          </a:stretch>
        </p:blipFill>
        <p:spPr>
          <a:xfrm>
            <a:off x="4238624" y="2533714"/>
            <a:ext cx="5514975" cy="762000"/>
          </a:xfrm>
          <a:prstGeom prst="rect">
            <a:avLst/>
          </a:prstGeom>
        </p:spPr>
      </p:pic>
      <p:pic>
        <p:nvPicPr>
          <p:cNvPr id="18" name="Imagen 17" descr="Interfaz de usuario gráfica, Texto, Aplicación, Correo electrónico&#10;&#10;Descripción generada automáticamente">
            <a:extLst>
              <a:ext uri="{FF2B5EF4-FFF2-40B4-BE49-F238E27FC236}">
                <a16:creationId xmlns:a16="http://schemas.microsoft.com/office/drawing/2014/main" id="{01798DDF-AE09-5331-262C-C82898E76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7" y="3682371"/>
            <a:ext cx="4304637" cy="2489866"/>
          </a:xfrm>
          <a:prstGeom prst="rect">
            <a:avLst/>
          </a:prstGeom>
        </p:spPr>
      </p:pic>
      <p:sp>
        <p:nvSpPr>
          <p:cNvPr id="14" name="Flecha: a la derecha 13">
            <a:extLst>
              <a:ext uri="{FF2B5EF4-FFF2-40B4-BE49-F238E27FC236}">
                <a16:creationId xmlns:a16="http://schemas.microsoft.com/office/drawing/2014/main" id="{EE3D3935-D139-0590-5944-E198968D9EFE}"/>
              </a:ext>
            </a:extLst>
          </p:cNvPr>
          <p:cNvSpPr/>
          <p:nvPr/>
        </p:nvSpPr>
        <p:spPr>
          <a:xfrm rot="5400000">
            <a:off x="3785080" y="3189744"/>
            <a:ext cx="762000" cy="73377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16440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86</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2677430701"/>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a:t>
                      </a:r>
                      <a:r>
                        <a:rPr lang="es-ES" sz="1600" dirty="0">
                          <a:solidFill>
                            <a:srgbClr val="FF0000"/>
                          </a:solidFill>
                        </a:rPr>
                        <a:t>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Webpage - Free seo and web icons">
            <a:extLst>
              <a:ext uri="{FF2B5EF4-FFF2-40B4-BE49-F238E27FC236}">
                <a16:creationId xmlns:a16="http://schemas.microsoft.com/office/drawing/2014/main" id="{2308B97C-4B68-BBC8-B881-5C8AD29E5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37" y="4530608"/>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F9BDCF0-0EC8-1915-BBFC-1A0D16D809A8}"/>
              </a:ext>
            </a:extLst>
          </p:cNvPr>
          <p:cNvSpPr>
            <a:spLocks noGrp="1"/>
          </p:cNvSpPr>
          <p:nvPr>
            <p:ph type="sldNum" sz="quarter" idx="12"/>
          </p:nvPr>
        </p:nvSpPr>
        <p:spPr/>
        <p:txBody>
          <a:bodyPr/>
          <a:lstStyle/>
          <a:p>
            <a:fld id="{9A396ACE-1A63-459D-82B4-27C23849521D}" type="slidenum">
              <a:rPr lang="es-ES" smtClean="0"/>
              <a:t>87</a:t>
            </a:fld>
            <a:endParaRPr lang="es-ES"/>
          </a:p>
        </p:txBody>
      </p:sp>
      <p:sp>
        <p:nvSpPr>
          <p:cNvPr id="5" name="CuadroTexto 4">
            <a:extLst>
              <a:ext uri="{FF2B5EF4-FFF2-40B4-BE49-F238E27FC236}">
                <a16:creationId xmlns:a16="http://schemas.microsoft.com/office/drawing/2014/main" id="{EDE7034E-3DCC-EE2E-5897-CF0BC69A0232}"/>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58563414-1548-55AF-D719-33D9E3C3F33B}"/>
              </a:ext>
            </a:extLst>
          </p:cNvPr>
          <p:cNvSpPr txBox="1"/>
          <p:nvPr/>
        </p:nvSpPr>
        <p:spPr>
          <a:xfrm>
            <a:off x="116958" y="734038"/>
            <a:ext cx="8410097" cy="369332"/>
          </a:xfrm>
          <a:prstGeom prst="rect">
            <a:avLst/>
          </a:prstGeom>
          <a:noFill/>
        </p:spPr>
        <p:txBody>
          <a:bodyPr wrap="square" rtlCol="0">
            <a:spAutoFit/>
          </a:bodyPr>
          <a:lstStyle/>
          <a:p>
            <a:r>
              <a:rPr lang="es-ES" b="1" dirty="0"/>
              <a:t>Ejemplos donde podríamos utilizar las propiedades y métodos que ofrece </a:t>
            </a:r>
            <a:r>
              <a:rPr lang="es-ES" b="1" dirty="0" err="1"/>
              <a:t>Context</a:t>
            </a:r>
            <a:endParaRPr lang="es-ES" b="1" dirty="0"/>
          </a:p>
        </p:txBody>
      </p:sp>
      <p:pic>
        <p:nvPicPr>
          <p:cNvPr id="10" name="Imagen 9">
            <a:extLst>
              <a:ext uri="{FF2B5EF4-FFF2-40B4-BE49-F238E27FC236}">
                <a16:creationId xmlns:a16="http://schemas.microsoft.com/office/drawing/2014/main" id="{D65385D2-306C-B3E9-C4FE-5518C4F80E32}"/>
              </a:ext>
            </a:extLst>
          </p:cNvPr>
          <p:cNvPicPr>
            <a:picLocks noChangeAspect="1"/>
          </p:cNvPicPr>
          <p:nvPr/>
        </p:nvPicPr>
        <p:blipFill>
          <a:blip r:embed="rId3"/>
          <a:stretch>
            <a:fillRect/>
          </a:stretch>
        </p:blipFill>
        <p:spPr>
          <a:xfrm>
            <a:off x="2545929" y="2256671"/>
            <a:ext cx="4114800" cy="1485900"/>
          </a:xfrm>
          <a:prstGeom prst="rect">
            <a:avLst/>
          </a:prstGeom>
        </p:spPr>
      </p:pic>
      <p:sp>
        <p:nvSpPr>
          <p:cNvPr id="11" name="CuadroTexto 10">
            <a:extLst>
              <a:ext uri="{FF2B5EF4-FFF2-40B4-BE49-F238E27FC236}">
                <a16:creationId xmlns:a16="http://schemas.microsoft.com/office/drawing/2014/main" id="{34D73FBA-8BBC-C342-7ABE-D8663360D36F}"/>
              </a:ext>
            </a:extLst>
          </p:cNvPr>
          <p:cNvSpPr txBox="1"/>
          <p:nvPr/>
        </p:nvSpPr>
        <p:spPr>
          <a:xfrm>
            <a:off x="116958" y="1190129"/>
            <a:ext cx="9445682" cy="923330"/>
          </a:xfrm>
          <a:prstGeom prst="rect">
            <a:avLst/>
          </a:prstGeom>
          <a:noFill/>
        </p:spPr>
        <p:txBody>
          <a:bodyPr wrap="square" rtlCol="0">
            <a:spAutoFit/>
          </a:bodyPr>
          <a:lstStyle/>
          <a:p>
            <a:r>
              <a:rPr lang="es-ES" dirty="0"/>
              <a:t>Cuando desde el Back queremos enviarles a todos los clientes quién ha sido el emisor de la llamada podemos hacerlo a través de </a:t>
            </a:r>
            <a:r>
              <a:rPr lang="es-ES" dirty="0" err="1"/>
              <a:t>Context.Identity.Name</a:t>
            </a:r>
            <a:r>
              <a:rPr lang="es-ES" dirty="0"/>
              <a:t> y así se enviará a todos los clientes el nombre del emisor</a:t>
            </a:r>
          </a:p>
        </p:txBody>
      </p:sp>
      <p:sp>
        <p:nvSpPr>
          <p:cNvPr id="12" name="Rectángulo: esquinas redondeadas 11">
            <a:extLst>
              <a:ext uri="{FF2B5EF4-FFF2-40B4-BE49-F238E27FC236}">
                <a16:creationId xmlns:a16="http://schemas.microsoft.com/office/drawing/2014/main" id="{C2DF439F-839E-16D3-45A3-008EE6B74953}"/>
              </a:ext>
            </a:extLst>
          </p:cNvPr>
          <p:cNvSpPr/>
          <p:nvPr/>
        </p:nvSpPr>
        <p:spPr>
          <a:xfrm>
            <a:off x="7412241" y="4440837"/>
            <a:ext cx="1444125" cy="159541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91C7CC7E-1121-2B30-C393-31ADAB92B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9786" y="4546551"/>
            <a:ext cx="588764" cy="5887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EC3AED3B-C3E5-2786-8DAE-E80845526EEF}"/>
              </a:ext>
            </a:extLst>
          </p:cNvPr>
          <p:cNvCxnSpPr>
            <a:cxnSpLocks/>
          </p:cNvCxnSpPr>
          <p:nvPr/>
        </p:nvCxnSpPr>
        <p:spPr>
          <a:xfrm>
            <a:off x="1441386" y="4717739"/>
            <a:ext cx="597085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780F316-1BFC-C05E-EECF-DE316D5BAC38}"/>
              </a:ext>
            </a:extLst>
          </p:cNvPr>
          <p:cNvSpPr txBox="1"/>
          <p:nvPr/>
        </p:nvSpPr>
        <p:spPr>
          <a:xfrm>
            <a:off x="1023570" y="4648387"/>
            <a:ext cx="317716" cy="369332"/>
          </a:xfrm>
          <a:prstGeom prst="rect">
            <a:avLst/>
          </a:prstGeom>
          <a:noFill/>
        </p:spPr>
        <p:txBody>
          <a:bodyPr wrap="none" rtlCol="0">
            <a:spAutoFit/>
          </a:bodyPr>
          <a:lstStyle/>
          <a:p>
            <a:r>
              <a:rPr lang="es-ES" dirty="0"/>
              <a:t>A</a:t>
            </a:r>
          </a:p>
        </p:txBody>
      </p:sp>
      <p:sp>
        <p:nvSpPr>
          <p:cNvPr id="20" name="CuadroTexto 19">
            <a:extLst>
              <a:ext uri="{FF2B5EF4-FFF2-40B4-BE49-F238E27FC236}">
                <a16:creationId xmlns:a16="http://schemas.microsoft.com/office/drawing/2014/main" id="{9AC0FC5F-9CCA-C6F0-2756-B81D5EDDAD5C}"/>
              </a:ext>
            </a:extLst>
          </p:cNvPr>
          <p:cNvSpPr txBox="1"/>
          <p:nvPr/>
        </p:nvSpPr>
        <p:spPr>
          <a:xfrm>
            <a:off x="7407223" y="3953875"/>
            <a:ext cx="1444125"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B424C688-4681-13E2-B979-0E657BBCB268}"/>
              </a:ext>
            </a:extLst>
          </p:cNvPr>
          <p:cNvSpPr/>
          <p:nvPr/>
        </p:nvSpPr>
        <p:spPr>
          <a:xfrm>
            <a:off x="7693829" y="5300378"/>
            <a:ext cx="880947" cy="489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4DA2E635-B0F3-0414-56A5-089C8D472106}"/>
              </a:ext>
            </a:extLst>
          </p:cNvPr>
          <p:cNvSpPr txBox="1"/>
          <p:nvPr/>
        </p:nvSpPr>
        <p:spPr>
          <a:xfrm>
            <a:off x="7661537" y="5656627"/>
            <a:ext cx="1104107" cy="369332"/>
          </a:xfrm>
          <a:prstGeom prst="rect">
            <a:avLst/>
          </a:prstGeom>
          <a:noFill/>
        </p:spPr>
        <p:txBody>
          <a:bodyPr wrap="square" rtlCol="0">
            <a:spAutoFit/>
          </a:bodyPr>
          <a:lstStyle/>
          <a:p>
            <a:pPr algn="ctr"/>
            <a:r>
              <a:rPr lang="es-ES" dirty="0"/>
              <a:t>…</a:t>
            </a:r>
          </a:p>
        </p:txBody>
      </p:sp>
      <p:cxnSp>
        <p:nvCxnSpPr>
          <p:cNvPr id="17" name="Conector recto de flecha 16">
            <a:extLst>
              <a:ext uri="{FF2B5EF4-FFF2-40B4-BE49-F238E27FC236}">
                <a16:creationId xmlns:a16="http://schemas.microsoft.com/office/drawing/2014/main" id="{2D0F51D2-3A76-8DD3-CC19-27BB0EEDF0CB}"/>
              </a:ext>
            </a:extLst>
          </p:cNvPr>
          <p:cNvCxnSpPr>
            <a:cxnSpLocks/>
          </p:cNvCxnSpPr>
          <p:nvPr/>
        </p:nvCxnSpPr>
        <p:spPr>
          <a:xfrm flipH="1">
            <a:off x="1441386" y="4878854"/>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169F1839-B613-7350-F734-8379E4111FA0}"/>
              </a:ext>
            </a:extLst>
          </p:cNvPr>
          <p:cNvSpPr txBox="1"/>
          <p:nvPr/>
        </p:nvSpPr>
        <p:spPr>
          <a:xfrm>
            <a:off x="2187881" y="4427865"/>
            <a:ext cx="4472848" cy="3077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400" b="1" dirty="0"/>
              <a:t>Broadcast</a:t>
            </a:r>
            <a:endParaRPr lang="es-ES" b="1" dirty="0"/>
          </a:p>
        </p:txBody>
      </p:sp>
      <p:pic>
        <p:nvPicPr>
          <p:cNvPr id="28" name="Picture 2" descr="Webpage - Free seo and web icons">
            <a:extLst>
              <a:ext uri="{FF2B5EF4-FFF2-40B4-BE49-F238E27FC236}">
                <a16:creationId xmlns:a16="http://schemas.microsoft.com/office/drawing/2014/main" id="{D4D26E25-B7EC-B03A-3AA3-59A20AB6C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22" y="5294621"/>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7A891C8-D634-ABBE-5947-342301643B89}"/>
              </a:ext>
            </a:extLst>
          </p:cNvPr>
          <p:cNvSpPr txBox="1"/>
          <p:nvPr/>
        </p:nvSpPr>
        <p:spPr>
          <a:xfrm>
            <a:off x="1037755" y="5412400"/>
            <a:ext cx="309700" cy="369332"/>
          </a:xfrm>
          <a:prstGeom prst="rect">
            <a:avLst/>
          </a:prstGeom>
          <a:noFill/>
        </p:spPr>
        <p:txBody>
          <a:bodyPr wrap="none" rtlCol="0">
            <a:spAutoFit/>
          </a:bodyPr>
          <a:lstStyle/>
          <a:p>
            <a:r>
              <a:rPr lang="es-ES" dirty="0"/>
              <a:t>B</a:t>
            </a:r>
          </a:p>
        </p:txBody>
      </p:sp>
      <p:cxnSp>
        <p:nvCxnSpPr>
          <p:cNvPr id="32" name="Conector recto de flecha 31">
            <a:extLst>
              <a:ext uri="{FF2B5EF4-FFF2-40B4-BE49-F238E27FC236}">
                <a16:creationId xmlns:a16="http://schemas.microsoft.com/office/drawing/2014/main" id="{91BAB6EF-EB71-96BD-F850-5A8308CDAD0D}"/>
              </a:ext>
            </a:extLst>
          </p:cNvPr>
          <p:cNvCxnSpPr>
            <a:cxnSpLocks/>
          </p:cNvCxnSpPr>
          <p:nvPr/>
        </p:nvCxnSpPr>
        <p:spPr>
          <a:xfrm flipH="1">
            <a:off x="1455571" y="5527013"/>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8543529C-54F8-D7B6-0502-A88F7233009F}"/>
              </a:ext>
            </a:extLst>
          </p:cNvPr>
          <p:cNvSpPr txBox="1"/>
          <p:nvPr/>
        </p:nvSpPr>
        <p:spPr>
          <a:xfrm>
            <a:off x="2190389" y="4886196"/>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
        <p:nvSpPr>
          <p:cNvPr id="34" name="CuadroTexto 33">
            <a:extLst>
              <a:ext uri="{FF2B5EF4-FFF2-40B4-BE49-F238E27FC236}">
                <a16:creationId xmlns:a16="http://schemas.microsoft.com/office/drawing/2014/main" id="{DD105B3E-1E7C-BF56-4DAE-A0C1A8D6852F}"/>
              </a:ext>
            </a:extLst>
          </p:cNvPr>
          <p:cNvSpPr txBox="1"/>
          <p:nvPr/>
        </p:nvSpPr>
        <p:spPr>
          <a:xfrm>
            <a:off x="2187881" y="5523679"/>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Tree>
    <p:extLst>
      <p:ext uri="{BB962C8B-B14F-4D97-AF65-F5344CB8AC3E}">
        <p14:creationId xmlns:p14="http://schemas.microsoft.com/office/powerpoint/2010/main" val="22186134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88</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956567322"/>
              </p:ext>
            </p:extLst>
          </p:nvPr>
        </p:nvGraphicFramePr>
        <p:xfrm>
          <a:off x="114300" y="1136634"/>
          <a:ext cx="9674742" cy="2029872"/>
        </p:xfrm>
        <a:graphic>
          <a:graphicData uri="http://schemas.openxmlformats.org/drawingml/2006/table">
            <a:tbl>
              <a:tblPr firstRow="1" bandRow="1">
                <a:tableStyleId>{0660B408-B3CF-4A94-85FC-2B1E0A45F4A2}</a:tableStyleId>
              </a:tblPr>
              <a:tblGrid>
                <a:gridCol w="1248344">
                  <a:extLst>
                    <a:ext uri="{9D8B030D-6E8A-4147-A177-3AD203B41FA5}">
                      <a16:colId xmlns:a16="http://schemas.microsoft.com/office/drawing/2014/main" val="1985761999"/>
                    </a:ext>
                  </a:extLst>
                </a:gridCol>
                <a:gridCol w="8426398">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94035884"/>
              </p:ext>
            </p:extLst>
          </p:nvPr>
        </p:nvGraphicFramePr>
        <p:xfrm>
          <a:off x="116957" y="3166506"/>
          <a:ext cx="9672083" cy="2584576"/>
        </p:xfrm>
        <a:graphic>
          <a:graphicData uri="http://schemas.openxmlformats.org/drawingml/2006/table">
            <a:tbl>
              <a:tblPr firstRow="1" bandRow="1">
                <a:tableStyleId>{0660B408-B3CF-4A94-85FC-2B1E0A45F4A2}</a:tableStyleId>
              </a:tblPr>
              <a:tblGrid>
                <a:gridCol w="1344899">
                  <a:extLst>
                    <a:ext uri="{9D8B030D-6E8A-4147-A177-3AD203B41FA5}">
                      <a16:colId xmlns:a16="http://schemas.microsoft.com/office/drawing/2014/main" val="1985761999"/>
                    </a:ext>
                  </a:extLst>
                </a:gridCol>
                <a:gridCol w="8327184">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89</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209260020"/>
              </p:ext>
            </p:extLst>
          </p:nvPr>
        </p:nvGraphicFramePr>
        <p:xfrm>
          <a:off x="116957" y="1174933"/>
          <a:ext cx="9643987" cy="3455901"/>
        </p:xfrm>
        <a:graphic>
          <a:graphicData uri="http://schemas.openxmlformats.org/drawingml/2006/table">
            <a:tbl>
              <a:tblPr firstRow="1" bandRow="1">
                <a:tableStyleId>{0660B408-B3CF-4A94-85FC-2B1E0A45F4A2}</a:tableStyleId>
              </a:tblPr>
              <a:tblGrid>
                <a:gridCol w="1505869">
                  <a:extLst>
                    <a:ext uri="{9D8B030D-6E8A-4147-A177-3AD203B41FA5}">
                      <a16:colId xmlns:a16="http://schemas.microsoft.com/office/drawing/2014/main" val="1985761999"/>
                    </a:ext>
                  </a:extLst>
                </a:gridCol>
                <a:gridCol w="8138118">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9</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CF8A342-4910-2539-16CB-10607868A326}"/>
              </a:ext>
            </a:extLst>
          </p:cNvPr>
          <p:cNvSpPr/>
          <p:nvPr/>
        </p:nvSpPr>
        <p:spPr>
          <a:xfrm>
            <a:off x="282206" y="3800819"/>
            <a:ext cx="9214334" cy="228227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90</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sz="2000" dirty="0"/>
          </a:p>
        </p:txBody>
      </p:sp>
      <p:sp>
        <p:nvSpPr>
          <p:cNvPr id="23" name="CuadroTexto 22">
            <a:extLst>
              <a:ext uri="{FF2B5EF4-FFF2-40B4-BE49-F238E27FC236}">
                <a16:creationId xmlns:a16="http://schemas.microsoft.com/office/drawing/2014/main" id="{86820AF8-8AC9-6182-3137-D76AC4E69A2C}"/>
              </a:ext>
            </a:extLst>
          </p:cNvPr>
          <p:cNvSpPr txBox="1"/>
          <p:nvPr/>
        </p:nvSpPr>
        <p:spPr>
          <a:xfrm>
            <a:off x="650912" y="3947836"/>
            <a:ext cx="7993581"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4"/>
                </a:solidFill>
              </a:rPr>
              <a:t>Propiedad</a:t>
            </a:r>
            <a:r>
              <a:rPr lang="es-ES" b="1" dirty="0"/>
              <a:t>].</a:t>
            </a:r>
            <a:r>
              <a:rPr lang="es-ES" b="1" dirty="0" err="1"/>
              <a:t>SendAsync</a:t>
            </a:r>
            <a:r>
              <a:rPr lang="es-ES" b="1" dirty="0"/>
              <a:t>(“</a:t>
            </a:r>
            <a:r>
              <a:rPr lang="es-ES" b="1" dirty="0" err="1"/>
              <a:t>EventoHaciaElFront</a:t>
            </a:r>
            <a:r>
              <a:rPr lang="es-ES" b="1" dirty="0"/>
              <a:t>”, param1, param2…)</a:t>
            </a:r>
          </a:p>
        </p:txBody>
      </p:sp>
      <p:sp>
        <p:nvSpPr>
          <p:cNvPr id="24" name="CuadroTexto 23">
            <a:extLst>
              <a:ext uri="{FF2B5EF4-FFF2-40B4-BE49-F238E27FC236}">
                <a16:creationId xmlns:a16="http://schemas.microsoft.com/office/drawing/2014/main" id="{4D4F2462-E171-8F0A-4DA7-82ED39FCE05B}"/>
              </a:ext>
            </a:extLst>
          </p:cNvPr>
          <p:cNvSpPr txBox="1"/>
          <p:nvPr/>
        </p:nvSpPr>
        <p:spPr>
          <a:xfrm>
            <a:off x="650913" y="4914038"/>
            <a:ext cx="7861560"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6"/>
                </a:solidFill>
              </a:rPr>
              <a:t>Método</a:t>
            </a:r>
            <a:r>
              <a:rPr lang="es-ES" dirty="0"/>
              <a:t>](</a:t>
            </a:r>
            <a:r>
              <a:rPr lang="es-ES" b="1" dirty="0">
                <a:solidFill>
                  <a:schemeClr val="accent6"/>
                </a:solidFill>
              </a:rPr>
              <a:t>param1, … </a:t>
            </a:r>
            <a:r>
              <a:rPr lang="es-ES" b="1" dirty="0"/>
              <a:t>).</a:t>
            </a:r>
            <a:r>
              <a:rPr lang="es-ES" b="1" dirty="0" err="1"/>
              <a:t>SendAsync</a:t>
            </a:r>
            <a:r>
              <a:rPr lang="es-ES" b="1" dirty="0"/>
              <a:t>(“</a:t>
            </a:r>
            <a:r>
              <a:rPr lang="es-ES" b="1" dirty="0" err="1"/>
              <a:t>EventoHaciaElFront</a:t>
            </a:r>
            <a:r>
              <a:rPr lang="es-ES" b="1" dirty="0"/>
              <a:t>”, param1, …)</a:t>
            </a:r>
          </a:p>
        </p:txBody>
      </p:sp>
      <p:sp>
        <p:nvSpPr>
          <p:cNvPr id="25" name="CuadroTexto 24">
            <a:extLst>
              <a:ext uri="{FF2B5EF4-FFF2-40B4-BE49-F238E27FC236}">
                <a16:creationId xmlns:a16="http://schemas.microsoft.com/office/drawing/2014/main" id="{D7A4FE7F-8B10-5873-CEE9-0D67F0B326D1}"/>
              </a:ext>
            </a:extLst>
          </p:cNvPr>
          <p:cNvSpPr txBox="1"/>
          <p:nvPr/>
        </p:nvSpPr>
        <p:spPr>
          <a:xfrm>
            <a:off x="793235" y="4292106"/>
            <a:ext cx="2988639" cy="369332"/>
          </a:xfrm>
          <a:prstGeom prst="rect">
            <a:avLst/>
          </a:prstGeom>
          <a:noFill/>
        </p:spPr>
        <p:txBody>
          <a:bodyPr wrap="none" rtlCol="0">
            <a:spAutoFit/>
          </a:bodyPr>
          <a:lstStyle/>
          <a:p>
            <a:r>
              <a:rPr lang="es-ES" b="1" dirty="0">
                <a:solidFill>
                  <a:schemeClr val="accent4"/>
                </a:solidFill>
              </a:rPr>
              <a:t>Propiedad</a:t>
            </a:r>
            <a:r>
              <a:rPr lang="es-ES" dirty="0"/>
              <a:t>: </a:t>
            </a:r>
            <a:r>
              <a:rPr lang="es-ES" dirty="0" err="1"/>
              <a:t>All</a:t>
            </a:r>
            <a:r>
              <a:rPr lang="es-ES" dirty="0"/>
              <a:t>, </a:t>
            </a:r>
            <a:r>
              <a:rPr lang="es-ES" dirty="0" err="1"/>
              <a:t>Caller</a:t>
            </a:r>
            <a:r>
              <a:rPr lang="es-ES" dirty="0"/>
              <a:t> y </a:t>
            </a:r>
            <a:r>
              <a:rPr lang="es-ES" dirty="0" err="1"/>
              <a:t>Others</a:t>
            </a:r>
            <a:endParaRPr lang="es-ES" dirty="0"/>
          </a:p>
        </p:txBody>
      </p:sp>
      <p:sp>
        <p:nvSpPr>
          <p:cNvPr id="26" name="CuadroTexto 25">
            <a:extLst>
              <a:ext uri="{FF2B5EF4-FFF2-40B4-BE49-F238E27FC236}">
                <a16:creationId xmlns:a16="http://schemas.microsoft.com/office/drawing/2014/main" id="{4CEFDC51-093A-C524-5A21-027AD2D4DF68}"/>
              </a:ext>
            </a:extLst>
          </p:cNvPr>
          <p:cNvSpPr txBox="1"/>
          <p:nvPr/>
        </p:nvSpPr>
        <p:spPr>
          <a:xfrm>
            <a:off x="818775" y="5208533"/>
            <a:ext cx="9087225" cy="646331"/>
          </a:xfrm>
          <a:prstGeom prst="rect">
            <a:avLst/>
          </a:prstGeom>
          <a:noFill/>
        </p:spPr>
        <p:txBody>
          <a:bodyPr wrap="square" rtlCol="0">
            <a:spAutoFit/>
          </a:bodyPr>
          <a:lstStyle/>
          <a:p>
            <a:r>
              <a:rPr lang="es-ES" b="1" dirty="0">
                <a:solidFill>
                  <a:schemeClr val="accent6"/>
                </a:solidFill>
              </a:rPr>
              <a:t>Método</a:t>
            </a:r>
            <a:r>
              <a:rPr lang="es-ES" dirty="0"/>
              <a:t>: </a:t>
            </a:r>
            <a:r>
              <a:rPr lang="es-ES" dirty="0" err="1"/>
              <a:t>AllExcept</a:t>
            </a:r>
            <a:r>
              <a:rPr lang="es-ES" dirty="0"/>
              <a:t>(…), Client(…), </a:t>
            </a:r>
            <a:r>
              <a:rPr lang="es-ES" dirty="0" err="1"/>
              <a:t>Clients</a:t>
            </a:r>
            <a:r>
              <a:rPr lang="es-ES" dirty="0"/>
              <a:t>(…), </a:t>
            </a:r>
            <a:r>
              <a:rPr lang="es-ES" dirty="0" err="1"/>
              <a:t>Group</a:t>
            </a:r>
            <a:r>
              <a:rPr lang="es-ES" dirty="0"/>
              <a:t>(…), </a:t>
            </a:r>
            <a:r>
              <a:rPr lang="es-ES" dirty="0" err="1"/>
              <a:t>GroupExcept</a:t>
            </a:r>
            <a:r>
              <a:rPr lang="es-ES" dirty="0"/>
              <a:t>(…), </a:t>
            </a:r>
            <a:r>
              <a:rPr lang="es-ES" dirty="0" err="1"/>
              <a:t>Groups</a:t>
            </a:r>
            <a:r>
              <a:rPr lang="es-ES" dirty="0"/>
              <a:t>(…), </a:t>
            </a:r>
            <a:r>
              <a:rPr lang="es-ES" dirty="0" err="1"/>
              <a:t>OthersInGroup</a:t>
            </a:r>
            <a:r>
              <a:rPr lang="es-ES" dirty="0"/>
              <a:t>(…), </a:t>
            </a:r>
            <a:r>
              <a:rPr lang="es-ES" dirty="0" err="1"/>
              <a:t>User</a:t>
            </a:r>
            <a:r>
              <a:rPr lang="es-ES" dirty="0"/>
              <a:t>(…) y </a:t>
            </a:r>
            <a:r>
              <a:rPr lang="es-ES" dirty="0" err="1"/>
              <a:t>Users</a:t>
            </a:r>
            <a:r>
              <a:rPr lang="es-ES" dirty="0"/>
              <a:t>(…)</a:t>
            </a:r>
          </a:p>
        </p:txBody>
      </p:sp>
    </p:spTree>
    <p:extLst>
      <p:ext uri="{BB962C8B-B14F-4D97-AF65-F5344CB8AC3E}">
        <p14:creationId xmlns:p14="http://schemas.microsoft.com/office/powerpoint/2010/main" val="30069101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E87AAF2-F11B-05E1-6C33-412559DC53FD}"/>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91</a:t>
            </a:fld>
            <a:endParaRPr lang="es-ES" dirty="0"/>
          </a:p>
        </p:txBody>
      </p:sp>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69934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stCxn id="34818" idx="3"/>
          </p:cNvCxnSpPr>
          <p:nvPr/>
        </p:nvCxnSpPr>
        <p:spPr>
          <a:xfrm>
            <a:off x="1658679" y="136717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78328D9-3E51-2EB6-B9D2-FB9B655F1A2B}"/>
              </a:ext>
            </a:extLst>
          </p:cNvPr>
          <p:cNvCxnSpPr>
            <a:cxnSpLocks/>
          </p:cNvCxnSpPr>
          <p:nvPr/>
        </p:nvCxnSpPr>
        <p:spPr>
          <a:xfrm flipH="1">
            <a:off x="1666654" y="3084774"/>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800AAE4-FA79-06D4-5A52-721D79818F0E}"/>
              </a:ext>
            </a:extLst>
          </p:cNvPr>
          <p:cNvCxnSpPr>
            <a:cxnSpLocks/>
          </p:cNvCxnSpPr>
          <p:nvPr/>
        </p:nvCxnSpPr>
        <p:spPr>
          <a:xfrm flipH="1">
            <a:off x="1666654" y="499228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A087409-F16B-06D4-9F47-958CBEAB5731}"/>
              </a:ext>
            </a:extLst>
          </p:cNvPr>
          <p:cNvCxnSpPr>
            <a:cxnSpLocks/>
          </p:cNvCxnSpPr>
          <p:nvPr/>
        </p:nvCxnSpPr>
        <p:spPr>
          <a:xfrm flipH="1">
            <a:off x="1666654" y="401863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AA9C66-72D4-2232-3216-16B69B91BC98}"/>
              </a:ext>
            </a:extLst>
          </p:cNvPr>
          <p:cNvCxnSpPr>
            <a:cxnSpLocks/>
          </p:cNvCxnSpPr>
          <p:nvPr/>
        </p:nvCxnSpPr>
        <p:spPr>
          <a:xfrm flipH="1">
            <a:off x="1658677" y="1454336"/>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3599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34" name="Conector recto de flecha 33">
            <a:extLst>
              <a:ext uri="{FF2B5EF4-FFF2-40B4-BE49-F238E27FC236}">
                <a16:creationId xmlns:a16="http://schemas.microsoft.com/office/drawing/2014/main" id="{3B91D8FC-7F3E-99F4-ECC6-ED25CD639548}"/>
              </a:ext>
            </a:extLst>
          </p:cNvPr>
          <p:cNvCxnSpPr>
            <a:cxnSpLocks/>
          </p:cNvCxnSpPr>
          <p:nvPr/>
        </p:nvCxnSpPr>
        <p:spPr>
          <a:xfrm flipH="1">
            <a:off x="1666654" y="5932782"/>
            <a:ext cx="47563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72378FB-7A2A-E867-5F5B-0D6CC675B54C}"/>
              </a:ext>
            </a:extLst>
          </p:cNvPr>
          <p:cNvPicPr>
            <a:picLocks noChangeAspect="1"/>
          </p:cNvPicPr>
          <p:nvPr/>
        </p:nvPicPr>
        <p:blipFill>
          <a:blip r:embed="rId5"/>
          <a:stretch>
            <a:fillRect/>
          </a:stretch>
        </p:blipFill>
        <p:spPr>
          <a:xfrm>
            <a:off x="1808034" y="6219648"/>
            <a:ext cx="6061112" cy="462778"/>
          </a:xfrm>
          <a:prstGeom prst="rect">
            <a:avLst/>
          </a:prstGeom>
        </p:spPr>
      </p:pic>
      <p:sp>
        <p:nvSpPr>
          <p:cNvPr id="29" name="Rectángulo 28">
            <a:extLst>
              <a:ext uri="{FF2B5EF4-FFF2-40B4-BE49-F238E27FC236}">
                <a16:creationId xmlns:a16="http://schemas.microsoft.com/office/drawing/2014/main" id="{C297C5C4-B833-E498-311E-077280A02D29}"/>
              </a:ext>
            </a:extLst>
          </p:cNvPr>
          <p:cNvSpPr/>
          <p:nvPr/>
        </p:nvSpPr>
        <p:spPr>
          <a:xfrm>
            <a:off x="2382106" y="6262396"/>
            <a:ext cx="1151946" cy="4200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BBB18CD-4286-61B6-4A39-8963F9F1BD9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3" name="Rectángulo 2">
            <a:extLst>
              <a:ext uri="{FF2B5EF4-FFF2-40B4-BE49-F238E27FC236}">
                <a16:creationId xmlns:a16="http://schemas.microsoft.com/office/drawing/2014/main" id="{0B722F1F-9BFE-0A0E-0DD8-4390413855E4}"/>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1" name="CuadroTexto 10">
            <a:extLst>
              <a:ext uri="{FF2B5EF4-FFF2-40B4-BE49-F238E27FC236}">
                <a16:creationId xmlns:a16="http://schemas.microsoft.com/office/drawing/2014/main" id="{B8D40CB9-5C5E-AD3F-BF95-8A440E745E8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189160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7769936A-D7ED-75AB-1E48-72835A94565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Clients.Caller</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92</a:t>
            </a:fld>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45893" y="2132937"/>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4" name="Imagen 13">
            <a:extLst>
              <a:ext uri="{FF2B5EF4-FFF2-40B4-BE49-F238E27FC236}">
                <a16:creationId xmlns:a16="http://schemas.microsoft.com/office/drawing/2014/main" id="{B8F4E945-E129-347F-7EA4-A17AF456489F}"/>
              </a:ext>
            </a:extLst>
          </p:cNvPr>
          <p:cNvPicPr>
            <a:picLocks noChangeAspect="1"/>
          </p:cNvPicPr>
          <p:nvPr/>
        </p:nvPicPr>
        <p:blipFill>
          <a:blip r:embed="rId4"/>
          <a:stretch>
            <a:fillRect/>
          </a:stretch>
        </p:blipFill>
        <p:spPr>
          <a:xfrm>
            <a:off x="1645893" y="6371455"/>
            <a:ext cx="6142074" cy="327851"/>
          </a:xfrm>
          <a:prstGeom prst="rect">
            <a:avLst/>
          </a:prstGeom>
        </p:spPr>
      </p:pic>
      <p:sp>
        <p:nvSpPr>
          <p:cNvPr id="3" name="Rectángulo 2">
            <a:extLst>
              <a:ext uri="{FF2B5EF4-FFF2-40B4-BE49-F238E27FC236}">
                <a16:creationId xmlns:a16="http://schemas.microsoft.com/office/drawing/2014/main" id="{EF0A7353-489B-2833-4D27-3041B80E57A6}"/>
              </a:ext>
            </a:extLst>
          </p:cNvPr>
          <p:cNvSpPr/>
          <p:nvPr/>
        </p:nvSpPr>
        <p:spPr>
          <a:xfrm>
            <a:off x="2223594" y="6371456"/>
            <a:ext cx="1446028" cy="3278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B8C03DEF-61CB-6724-2EE9-93A7BF8E69EC}"/>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9" name="Picture 4" descr="Desktop, pc, server icon - Free download on Iconfinder">
            <a:extLst>
              <a:ext uri="{FF2B5EF4-FFF2-40B4-BE49-F238E27FC236}">
                <a16:creationId xmlns:a16="http://schemas.microsoft.com/office/drawing/2014/main" id="{1D4A2E59-504D-0747-61C9-2F53B6BB7D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8A84E1A4-D67E-961D-80E9-8C9BD2FD1BE5}"/>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684E1BB1-BF0A-FA8F-FDEE-91644DA47FC9}"/>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69103571-803A-9F16-80F0-AF013AE6BB2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45411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060B473D-08BA-3DEC-5584-E86C34476AA4}"/>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93</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65071" y="1362739"/>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p:cNvCxnSpPr>
          <p:nvPr/>
        </p:nvCxnSpPr>
        <p:spPr>
          <a:xfrm flipH="1">
            <a:off x="1671463"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1" name="Imagen 10">
            <a:extLst>
              <a:ext uri="{FF2B5EF4-FFF2-40B4-BE49-F238E27FC236}">
                <a16:creationId xmlns:a16="http://schemas.microsoft.com/office/drawing/2014/main" id="{9827B02B-FF1A-5F0F-C42B-4070F167E386}"/>
              </a:ext>
            </a:extLst>
          </p:cNvPr>
          <p:cNvPicPr>
            <a:picLocks noChangeAspect="1"/>
          </p:cNvPicPr>
          <p:nvPr/>
        </p:nvPicPr>
        <p:blipFill>
          <a:blip r:embed="rId4"/>
          <a:stretch>
            <a:fillRect/>
          </a:stretch>
        </p:blipFill>
        <p:spPr>
          <a:xfrm>
            <a:off x="1586334" y="6389375"/>
            <a:ext cx="6523075" cy="326835"/>
          </a:xfrm>
          <a:prstGeom prst="rect">
            <a:avLst/>
          </a:prstGeom>
        </p:spPr>
      </p:pic>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3116673"/>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91BBC70-7114-5E26-7D35-52584B098FF6}"/>
              </a:ext>
            </a:extLst>
          </p:cNvPr>
          <p:cNvCxnSpPr>
            <a:cxnSpLocks/>
          </p:cNvCxnSpPr>
          <p:nvPr/>
        </p:nvCxnSpPr>
        <p:spPr>
          <a:xfrm flipH="1">
            <a:off x="1671463"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47D25D2-13D2-0E99-B4AC-A1A9444FAE1A}"/>
              </a:ext>
            </a:extLst>
          </p:cNvPr>
          <p:cNvCxnSpPr>
            <a:cxnSpLocks/>
          </p:cNvCxnSpPr>
          <p:nvPr/>
        </p:nvCxnSpPr>
        <p:spPr>
          <a:xfrm flipH="1">
            <a:off x="1671463" y="5932782"/>
            <a:ext cx="47718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CA49A21-7D0A-F380-3D52-8FE9236E12EF}"/>
              </a:ext>
            </a:extLst>
          </p:cNvPr>
          <p:cNvCxnSpPr>
            <a:cxnSpLocks/>
          </p:cNvCxnSpPr>
          <p:nvPr/>
        </p:nvCxnSpPr>
        <p:spPr>
          <a:xfrm flipH="1">
            <a:off x="1665070" y="5038217"/>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3E2DDA6E-B73C-0FCF-2ADE-A0E555D7DBC7}"/>
              </a:ext>
            </a:extLst>
          </p:cNvPr>
          <p:cNvSpPr/>
          <p:nvPr/>
        </p:nvSpPr>
        <p:spPr>
          <a:xfrm>
            <a:off x="2349221" y="6421321"/>
            <a:ext cx="1515139" cy="2948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E3B7FA28-1BE5-9321-5EB7-9291934F95F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 name="Picture 4" descr="Desktop, pc, server icon - Free download on Iconfinder">
            <a:extLst>
              <a:ext uri="{FF2B5EF4-FFF2-40B4-BE49-F238E27FC236}">
                <a16:creationId xmlns:a16="http://schemas.microsoft.com/office/drawing/2014/main" id="{F787170C-6E03-F8E5-AC3D-5FB4A03C8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5DB9894-A10C-9205-98CE-8E38D7DF1CF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0" name="Rectángulo 19">
            <a:extLst>
              <a:ext uri="{FF2B5EF4-FFF2-40B4-BE49-F238E27FC236}">
                <a16:creationId xmlns:a16="http://schemas.microsoft.com/office/drawing/2014/main" id="{E58051B8-A18C-B1FF-99B2-609B524DFF2B}"/>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1" name="CuadroTexto 20">
            <a:extLst>
              <a:ext uri="{FF2B5EF4-FFF2-40B4-BE49-F238E27FC236}">
                <a16:creationId xmlns:a16="http://schemas.microsoft.com/office/drawing/2014/main" id="{A08FFB8F-91B5-A499-CE3C-B9ACC8A4E63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8233414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1DE2F811-F976-03E6-130E-6CE407ED7F35}"/>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94</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824CB33-7BB0-C1A2-971A-5FCB7EE258D6}"/>
              </a:ext>
            </a:extLst>
          </p:cNvPr>
          <p:cNvPicPr>
            <a:picLocks noChangeAspect="1"/>
          </p:cNvPicPr>
          <p:nvPr/>
        </p:nvPicPr>
        <p:blipFill rotWithShape="1">
          <a:blip r:embed="rId4"/>
          <a:srcRect b="14770"/>
          <a:stretch/>
        </p:blipFill>
        <p:spPr>
          <a:xfrm>
            <a:off x="424906" y="6315929"/>
            <a:ext cx="8345904" cy="356404"/>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1114389" y="6381260"/>
            <a:ext cx="3490662" cy="291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FD8DCCFE-1080-B75A-16CE-499467240C20}"/>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488D2CB4-3C00-54C4-0598-829574B39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6B59CB52-EA64-0E9E-4B73-B2C946AD5C6B}"/>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5" name="Rectángulo 14">
            <a:extLst>
              <a:ext uri="{FF2B5EF4-FFF2-40B4-BE49-F238E27FC236}">
                <a16:creationId xmlns:a16="http://schemas.microsoft.com/office/drawing/2014/main" id="{F3164DF7-8DD2-32AB-E688-DE9A690B4475}"/>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6" name="CuadroTexto 15">
            <a:extLst>
              <a:ext uri="{FF2B5EF4-FFF2-40B4-BE49-F238E27FC236}">
                <a16:creationId xmlns:a16="http://schemas.microsoft.com/office/drawing/2014/main" id="{6CE3552D-B438-DC8C-B7AA-C026DE6CC782}"/>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4080160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6DF28563-99E8-3629-2ECA-92D1D92799BC}"/>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95</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F22D17B-0911-994A-F346-304DE6CF5476}"/>
              </a:ext>
            </a:extLst>
          </p:cNvPr>
          <p:cNvPicPr>
            <a:picLocks noChangeAspect="1"/>
          </p:cNvPicPr>
          <p:nvPr/>
        </p:nvPicPr>
        <p:blipFill rotWithShape="1">
          <a:blip r:embed="rId4"/>
          <a:srcRect t="1" b="21259"/>
          <a:stretch/>
        </p:blipFill>
        <p:spPr>
          <a:xfrm>
            <a:off x="116958" y="6312818"/>
            <a:ext cx="8598632" cy="313091"/>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71181" y="6388144"/>
            <a:ext cx="4538949" cy="2142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58677" y="313571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105F2ECD-AE07-FE1B-D4C9-4FC2709F239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3" name="Picture 4" descr="Desktop, pc, server icon - Free download on Iconfinder">
            <a:extLst>
              <a:ext uri="{FF2B5EF4-FFF2-40B4-BE49-F238E27FC236}">
                <a16:creationId xmlns:a16="http://schemas.microsoft.com/office/drawing/2014/main" id="{3A49E4BA-D85A-51F4-D600-2C5C80F31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41ABD61C-2AE0-F26B-381E-9CDADB31A604}"/>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6" name="Rectángulo 15">
            <a:extLst>
              <a:ext uri="{FF2B5EF4-FFF2-40B4-BE49-F238E27FC236}">
                <a16:creationId xmlns:a16="http://schemas.microsoft.com/office/drawing/2014/main" id="{7EE7C3BA-5E67-C92D-712F-8CA66B1E8ECC}"/>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7" name="CuadroTexto 16">
            <a:extLst>
              <a:ext uri="{FF2B5EF4-FFF2-40B4-BE49-F238E27FC236}">
                <a16:creationId xmlns:a16="http://schemas.microsoft.com/office/drawing/2014/main" id="{4B813B15-96F2-1C0F-C14F-16135B88C079}"/>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9308189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E915BD55-8AC7-03FB-E623-78CF841E2521}"/>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96</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121198"/>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225831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71463" y="499738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54A42D1-FC5C-A04A-959B-F2C80CA6001F}"/>
              </a:ext>
            </a:extLst>
          </p:cNvPr>
          <p:cNvPicPr>
            <a:picLocks noChangeAspect="1"/>
          </p:cNvPicPr>
          <p:nvPr/>
        </p:nvPicPr>
        <p:blipFill rotWithShape="1">
          <a:blip r:embed="rId4"/>
          <a:srcRect t="29782" b="25096"/>
          <a:stretch/>
        </p:blipFill>
        <p:spPr>
          <a:xfrm>
            <a:off x="116957" y="6433996"/>
            <a:ext cx="8708065" cy="235566"/>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93215" y="6431985"/>
            <a:ext cx="4676174" cy="2038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5C3A5150-A186-6A47-F655-FC06BAD74544}"/>
              </a:ext>
            </a:extLst>
          </p:cNvPr>
          <p:cNvCxnSpPr>
            <a:cxnSpLocks/>
          </p:cNvCxnSpPr>
          <p:nvPr/>
        </p:nvCxnSpPr>
        <p:spPr>
          <a:xfrm flipH="1">
            <a:off x="1671463" y="5837724"/>
            <a:ext cx="4676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4CFE652-B460-3084-750D-C5F28B471947}"/>
              </a:ext>
            </a:extLst>
          </p:cNvPr>
          <p:cNvCxnSpPr>
            <a:cxnSpLocks/>
          </p:cNvCxnSpPr>
          <p:nvPr/>
        </p:nvCxnSpPr>
        <p:spPr>
          <a:xfrm flipH="1">
            <a:off x="1658676"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ángulo: esquinas redondeadas 2">
            <a:extLst>
              <a:ext uri="{FF2B5EF4-FFF2-40B4-BE49-F238E27FC236}">
                <a16:creationId xmlns:a16="http://schemas.microsoft.com/office/drawing/2014/main" id="{1B1B72EE-8458-7757-E543-ABD132625A23}"/>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5" name="Picture 4" descr="Desktop, pc, server icon - Free download on Iconfinder">
            <a:extLst>
              <a:ext uri="{FF2B5EF4-FFF2-40B4-BE49-F238E27FC236}">
                <a16:creationId xmlns:a16="http://schemas.microsoft.com/office/drawing/2014/main" id="{DA48C4E0-7EC3-7A60-0210-B6F072867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AF61E1EE-7627-1453-54DA-FAC21B90C5D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8" name="Rectángulo 17">
            <a:extLst>
              <a:ext uri="{FF2B5EF4-FFF2-40B4-BE49-F238E27FC236}">
                <a16:creationId xmlns:a16="http://schemas.microsoft.com/office/drawing/2014/main" id="{DE440120-6DA0-23D6-6391-74EC5CDAAFC8}"/>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0" name="CuadroTexto 19">
            <a:extLst>
              <a:ext uri="{FF2B5EF4-FFF2-40B4-BE49-F238E27FC236}">
                <a16:creationId xmlns:a16="http://schemas.microsoft.com/office/drawing/2014/main" id="{7CD617AE-175E-BBEA-4F83-99383A089B43}"/>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186874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1E13EB6-D605-E7A6-AB5E-199F3110CA6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97</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10A7D66-9149-AEDC-12B4-91D5E783D788}"/>
              </a:ext>
            </a:extLst>
          </p:cNvPr>
          <p:cNvPicPr>
            <a:picLocks noChangeAspect="1"/>
          </p:cNvPicPr>
          <p:nvPr/>
        </p:nvPicPr>
        <p:blipFill rotWithShape="1">
          <a:blip r:embed="rId4"/>
          <a:srcRect b="19961"/>
          <a:stretch/>
        </p:blipFill>
        <p:spPr>
          <a:xfrm>
            <a:off x="116957" y="6359316"/>
            <a:ext cx="8642498" cy="301165"/>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991518" y="6356352"/>
            <a:ext cx="3117773" cy="2892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8BD4C5B4-88A5-C78C-AC69-C009F62A341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3F40B08B-D648-C340-FB35-AE1407642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B25F35A0-145B-C64F-0BD5-2A7C6C72EF3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3" name="Rectángulo 12">
            <a:extLst>
              <a:ext uri="{FF2B5EF4-FFF2-40B4-BE49-F238E27FC236}">
                <a16:creationId xmlns:a16="http://schemas.microsoft.com/office/drawing/2014/main" id="{A02FD64A-F875-82C1-79A2-60611D0660B3}"/>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4" name="CuadroTexto 13">
            <a:extLst>
              <a:ext uri="{FF2B5EF4-FFF2-40B4-BE49-F238E27FC236}">
                <a16:creationId xmlns:a16="http://schemas.microsoft.com/office/drawing/2014/main" id="{75C1D0F9-0E5D-4D01-D349-1F0E736627FE}"/>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60622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98</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8EC607D4-91B3-C6E1-FC53-470B1733DF1C}"/>
              </a:ext>
            </a:extLst>
          </p:cNvPr>
          <p:cNvPicPr>
            <a:picLocks noChangeAspect="1"/>
          </p:cNvPicPr>
          <p:nvPr/>
        </p:nvPicPr>
        <p:blipFill>
          <a:blip r:embed="rId4"/>
          <a:stretch>
            <a:fillRect/>
          </a:stretch>
        </p:blipFill>
        <p:spPr>
          <a:xfrm>
            <a:off x="116957" y="6381940"/>
            <a:ext cx="8612373" cy="257712"/>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681037" y="6368595"/>
            <a:ext cx="4271963" cy="2395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8076E6E9-B83A-F068-8D21-DE8A71CA8457}"/>
              </a:ext>
            </a:extLst>
          </p:cNvPr>
          <p:cNvCxnSpPr>
            <a:cxnSpLocks/>
          </p:cNvCxnSpPr>
          <p:nvPr/>
        </p:nvCxnSpPr>
        <p:spPr>
          <a:xfrm flipH="1">
            <a:off x="3285460" y="4894595"/>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45FA69EA-F180-A616-47E9-1650E57A251C}"/>
              </a:ext>
            </a:extLst>
          </p:cNvPr>
          <p:cNvCxnSpPr>
            <a:cxnSpLocks/>
          </p:cNvCxnSpPr>
          <p:nvPr/>
        </p:nvCxnSpPr>
        <p:spPr>
          <a:xfrm flipH="1">
            <a:off x="3285460" y="5639152"/>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2821032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99</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147929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5" y="2063301"/>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42" name="Imagen 41">
            <a:extLst>
              <a:ext uri="{FF2B5EF4-FFF2-40B4-BE49-F238E27FC236}">
                <a16:creationId xmlns:a16="http://schemas.microsoft.com/office/drawing/2014/main" id="{591A6F0F-686C-523D-78F2-8BFFEC9450E8}"/>
              </a:ext>
            </a:extLst>
          </p:cNvPr>
          <p:cNvPicPr>
            <a:picLocks noChangeAspect="1"/>
          </p:cNvPicPr>
          <p:nvPr/>
        </p:nvPicPr>
        <p:blipFill>
          <a:blip r:embed="rId5"/>
          <a:stretch>
            <a:fillRect/>
          </a:stretch>
        </p:blipFill>
        <p:spPr>
          <a:xfrm>
            <a:off x="2070735" y="6344810"/>
            <a:ext cx="55816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552700" y="6356353"/>
            <a:ext cx="2228850" cy="3599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4133609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92678</TotalTime>
  <Words>14115</Words>
  <Application>Microsoft Office PowerPoint</Application>
  <PresentationFormat>A4 (210 x 297 mm)</PresentationFormat>
  <Paragraphs>1280</Paragraphs>
  <Slides>119</Slides>
  <Notes>84</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119</vt:i4>
      </vt:variant>
    </vt:vector>
  </HeadingPairs>
  <TitlesOfParts>
    <vt:vector size="132"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Söhne</vt:lpstr>
      <vt:lpstr>Source Sans Pro</vt:lpstr>
      <vt:lpstr>Tema de Office</vt:lpstr>
      <vt:lpstr>Análisis de estrategias para la comunicación en tiempo real en aplicaciones con arquitectura cliente servidor  </vt:lpstr>
      <vt:lpstr>Sobre mí…</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978</cp:revision>
  <dcterms:created xsi:type="dcterms:W3CDTF">2019-09-18T15:43:09Z</dcterms:created>
  <dcterms:modified xsi:type="dcterms:W3CDTF">2024-02-05T08:15:18Z</dcterms:modified>
</cp:coreProperties>
</file>